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4"/>
  </p:sldMasterIdLst>
  <p:notesMasterIdLst>
    <p:notesMasterId r:id="rId29"/>
  </p:notesMasterIdLst>
  <p:sldIdLst>
    <p:sldId id="417" r:id="rId5"/>
    <p:sldId id="482" r:id="rId6"/>
    <p:sldId id="548" r:id="rId7"/>
    <p:sldId id="532" r:id="rId8"/>
    <p:sldId id="541" r:id="rId9"/>
    <p:sldId id="542" r:id="rId10"/>
    <p:sldId id="522" r:id="rId11"/>
    <p:sldId id="540" r:id="rId12"/>
    <p:sldId id="506" r:id="rId13"/>
    <p:sldId id="516" r:id="rId14"/>
    <p:sldId id="551" r:id="rId15"/>
    <p:sldId id="544" r:id="rId16"/>
    <p:sldId id="545" r:id="rId17"/>
    <p:sldId id="546" r:id="rId18"/>
    <p:sldId id="536" r:id="rId19"/>
    <p:sldId id="538" r:id="rId20"/>
    <p:sldId id="539" r:id="rId21"/>
    <p:sldId id="510" r:id="rId22"/>
    <p:sldId id="511" r:id="rId23"/>
    <p:sldId id="547" r:id="rId24"/>
    <p:sldId id="553" r:id="rId25"/>
    <p:sldId id="552" r:id="rId26"/>
    <p:sldId id="549" r:id="rId27"/>
    <p:sldId id="550" r:id="rId28"/>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1pPr>
    <a:lvl2pPr marL="4572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2pPr>
    <a:lvl3pPr marL="9144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3pPr>
    <a:lvl4pPr marL="13716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4pPr>
    <a:lvl5pPr marL="18288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5pPr>
    <a:lvl6pPr marL="22860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6pPr>
    <a:lvl7pPr marL="27432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7pPr>
    <a:lvl8pPr marL="32004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8pPr>
    <a:lvl9pPr marL="36576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9pPr>
  </p:defaultTextStyle>
  <p:extLst>
    <p:ext uri="{521415D9-36F7-43E2-AB2F-B90AF26B5E84}">
      <p14:sectionLst xmlns:p14="http://schemas.microsoft.com/office/powerpoint/2010/main">
        <p14:section name="Default Section" id="{7042555F-E3B3-4A39-B915-7049C06F85E3}">
          <p14:sldIdLst>
            <p14:sldId id="417"/>
            <p14:sldId id="482"/>
            <p14:sldId id="548"/>
            <p14:sldId id="532"/>
            <p14:sldId id="541"/>
            <p14:sldId id="542"/>
            <p14:sldId id="522"/>
            <p14:sldId id="540"/>
            <p14:sldId id="506"/>
            <p14:sldId id="516"/>
            <p14:sldId id="551"/>
            <p14:sldId id="544"/>
            <p14:sldId id="545"/>
            <p14:sldId id="546"/>
            <p14:sldId id="536"/>
            <p14:sldId id="538"/>
            <p14:sldId id="539"/>
            <p14:sldId id="510"/>
            <p14:sldId id="511"/>
            <p14:sldId id="547"/>
            <p14:sldId id="553"/>
            <p14:sldId id="552"/>
            <p14:sldId id="549"/>
            <p14:sldId id="550"/>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ennifer Jessup" initials="JJ" lastIdx="2" clrIdx="0"/>
  <p:cmAuthor id="1" name="Peter Cornish" initials="PC" lastIdx="1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E9E"/>
    <a:srgbClr val="98002E"/>
  </p:clrMru>
  <p:extLst>
    <p:ext uri="{E76CE94A-603C-4142-B9EB-6D1370010A27}">
      <p14:discardImageEditData xmlns:p14="http://schemas.microsoft.com/office/powerpoint/2010/main" val="0"/>
    </p:ext>
    <p:ext uri="{D31A062A-798A-4329-ABDD-BBA856620510}">
      <p14:defaultImageDpi xmlns:p14="http://schemas.microsoft.com/office/powerpoint/2010/main" val="96"/>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201" autoAdjust="0"/>
    <p:restoredTop sz="82158" autoAdjust="0"/>
  </p:normalViewPr>
  <p:slideViewPr>
    <p:cSldViewPr>
      <p:cViewPr varScale="1">
        <p:scale>
          <a:sx n="109" d="100"/>
          <a:sy n="109" d="100"/>
        </p:scale>
        <p:origin x="1812" y="102"/>
      </p:cViewPr>
      <p:guideLst>
        <p:guide orient="horz" pos="2160"/>
        <p:guide pos="2880"/>
      </p:guideLst>
    </p:cSldViewPr>
  </p:slideViewPr>
  <p:outlineViewPr>
    <p:cViewPr>
      <p:scale>
        <a:sx n="33" d="100"/>
        <a:sy n="33" d="100"/>
      </p:scale>
      <p:origin x="0" y="8292"/>
    </p:cViewPr>
  </p:outlineViewPr>
  <p:notesTextViewPr>
    <p:cViewPr>
      <p:scale>
        <a:sx n="100" d="100"/>
        <a:sy n="100" d="100"/>
      </p:scale>
      <p:origin x="0" y="0"/>
    </p:cViewPr>
  </p:notesTextViewPr>
  <p:sorterViewPr>
    <p:cViewPr>
      <p:scale>
        <a:sx n="66" d="100"/>
        <a:sy n="66" d="100"/>
      </p:scale>
      <p:origin x="0" y="738"/>
    </p:cViewPr>
  </p:sorterViewPr>
  <p:notesViewPr>
    <p:cSldViewPr>
      <p:cViewPr varScale="1">
        <p:scale>
          <a:sx n="85" d="100"/>
          <a:sy n="85" d="100"/>
        </p:scale>
        <p:origin x="-3822"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1" Type="http://schemas.openxmlformats.org/officeDocument/2006/relationships/oleObject" Target="file:///\\fileyhr07.phe.gov.uk\NYKITYorkshared\3%20Work%20in%20progress\Anna\Local%20Contribution\Adhoc\Health%20commission%20slide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l">
              <a:defRPr/>
            </a:pPr>
            <a:r>
              <a:rPr lang="en-GB" sz="2000" b="1" i="0" baseline="0" dirty="0">
                <a:solidFill>
                  <a:srgbClr val="00AE9E"/>
                </a:solidFill>
                <a:effectLst/>
              </a:rPr>
              <a:t>Age-standardised mortality rate from cardiovascular diseases considered preventable per 100,000 population</a:t>
            </a:r>
            <a:endParaRPr lang="en-GB" sz="2000" dirty="0">
              <a:solidFill>
                <a:srgbClr val="00AE9E"/>
              </a:solidFill>
              <a:effectLst/>
            </a:endParaRPr>
          </a:p>
        </c:rich>
      </c:tx>
      <c:overlay val="0"/>
    </c:title>
    <c:autoTitleDeleted val="0"/>
    <c:plotArea>
      <c:layout/>
      <c:lineChart>
        <c:grouping val="standard"/>
        <c:varyColors val="0"/>
        <c:ser>
          <c:idx val="3"/>
          <c:order val="0"/>
          <c:tx>
            <c:strRef>
              <c:f>Sheet1!$AG$9</c:f>
              <c:strCache>
                <c:ptCount val="1"/>
                <c:pt idx="0">
                  <c:v>North East region</c:v>
                </c:pt>
              </c:strCache>
            </c:strRef>
          </c:tx>
          <c:spPr>
            <a:ln>
              <a:solidFill>
                <a:srgbClr val="822433"/>
              </a:solidFill>
            </a:ln>
          </c:spPr>
          <c:marker>
            <c:symbol val="circle"/>
            <c:size val="7"/>
            <c:spPr>
              <a:solidFill>
                <a:srgbClr val="822433"/>
              </a:solidFill>
              <a:ln>
                <a:solidFill>
                  <a:srgbClr val="822433"/>
                </a:solidFill>
              </a:ln>
            </c:spPr>
          </c:marker>
          <c:cat>
            <c:strRef>
              <c:f>Sheet1!$AH$5:$AS$5</c:f>
              <c:strCache>
                <c:ptCount val="12"/>
                <c:pt idx="0">
                  <c:v>2001 - 03</c:v>
                </c:pt>
                <c:pt idx="1">
                  <c:v>2002 - 04</c:v>
                </c:pt>
                <c:pt idx="2">
                  <c:v>2003 - 05</c:v>
                </c:pt>
                <c:pt idx="3">
                  <c:v>2004 - 06</c:v>
                </c:pt>
                <c:pt idx="4">
                  <c:v>2005 - 07</c:v>
                </c:pt>
                <c:pt idx="5">
                  <c:v>2006 - 08</c:v>
                </c:pt>
                <c:pt idx="6">
                  <c:v>2007 - 09</c:v>
                </c:pt>
                <c:pt idx="7">
                  <c:v>2008 - 10</c:v>
                </c:pt>
                <c:pt idx="8">
                  <c:v>2009 - 11</c:v>
                </c:pt>
                <c:pt idx="9">
                  <c:v>2010 - 12</c:v>
                </c:pt>
                <c:pt idx="10">
                  <c:v>2011 - 13</c:v>
                </c:pt>
                <c:pt idx="11">
                  <c:v>2012 - 14</c:v>
                </c:pt>
              </c:strCache>
            </c:strRef>
          </c:cat>
          <c:val>
            <c:numRef>
              <c:f>Sheet1!$AH$9:$AS$9</c:f>
              <c:numCache>
                <c:formatCode>0.0</c:formatCode>
                <c:ptCount val="12"/>
                <c:pt idx="0">
                  <c:v>120.076653932155</c:v>
                </c:pt>
                <c:pt idx="1">
                  <c:v>112.944394170913</c:v>
                </c:pt>
                <c:pt idx="2">
                  <c:v>105.066352513129</c:v>
                </c:pt>
                <c:pt idx="3">
                  <c:v>96.2970348639885</c:v>
                </c:pt>
                <c:pt idx="4">
                  <c:v>89.037176723397096</c:v>
                </c:pt>
                <c:pt idx="5">
                  <c:v>82.573204287156699</c:v>
                </c:pt>
                <c:pt idx="6">
                  <c:v>75.470307793271004</c:v>
                </c:pt>
                <c:pt idx="7">
                  <c:v>69.486393803602894</c:v>
                </c:pt>
                <c:pt idx="8">
                  <c:v>64.894561620106302</c:v>
                </c:pt>
                <c:pt idx="9">
                  <c:v>61.427878340192201</c:v>
                </c:pt>
                <c:pt idx="10">
                  <c:v>57.719278040156702</c:v>
                </c:pt>
                <c:pt idx="11">
                  <c:v>55.458494491502996</c:v>
                </c:pt>
              </c:numCache>
            </c:numRef>
          </c:val>
          <c:smooth val="0"/>
        </c:ser>
        <c:ser>
          <c:idx val="6"/>
          <c:order val="1"/>
          <c:tx>
            <c:strRef>
              <c:f>Sheet1!$AG$12</c:f>
              <c:strCache>
                <c:ptCount val="1"/>
                <c:pt idx="0">
                  <c:v>South West region</c:v>
                </c:pt>
              </c:strCache>
            </c:strRef>
          </c:tx>
          <c:spPr>
            <a:ln>
              <a:solidFill>
                <a:srgbClr val="002776"/>
              </a:solidFill>
            </a:ln>
          </c:spPr>
          <c:marker>
            <c:symbol val="plus"/>
            <c:size val="5"/>
            <c:spPr>
              <a:solidFill>
                <a:srgbClr val="002776"/>
              </a:solidFill>
              <a:ln>
                <a:solidFill>
                  <a:srgbClr val="002776"/>
                </a:solidFill>
              </a:ln>
            </c:spPr>
          </c:marker>
          <c:cat>
            <c:strRef>
              <c:f>Sheet1!$AH$5:$AS$5</c:f>
              <c:strCache>
                <c:ptCount val="12"/>
                <c:pt idx="0">
                  <c:v>2001 - 03</c:v>
                </c:pt>
                <c:pt idx="1">
                  <c:v>2002 - 04</c:v>
                </c:pt>
                <c:pt idx="2">
                  <c:v>2003 - 05</c:v>
                </c:pt>
                <c:pt idx="3">
                  <c:v>2004 - 06</c:v>
                </c:pt>
                <c:pt idx="4">
                  <c:v>2005 - 07</c:v>
                </c:pt>
                <c:pt idx="5">
                  <c:v>2006 - 08</c:v>
                </c:pt>
                <c:pt idx="6">
                  <c:v>2007 - 09</c:v>
                </c:pt>
                <c:pt idx="7">
                  <c:v>2008 - 10</c:v>
                </c:pt>
                <c:pt idx="8">
                  <c:v>2009 - 11</c:v>
                </c:pt>
                <c:pt idx="9">
                  <c:v>2010 - 12</c:v>
                </c:pt>
                <c:pt idx="10">
                  <c:v>2011 - 13</c:v>
                </c:pt>
                <c:pt idx="11">
                  <c:v>2012 - 14</c:v>
                </c:pt>
              </c:strCache>
            </c:strRef>
          </c:cat>
          <c:val>
            <c:numRef>
              <c:f>Sheet1!$AH$12:$AS$12</c:f>
              <c:numCache>
                <c:formatCode>0.0</c:formatCode>
                <c:ptCount val="12"/>
                <c:pt idx="0">
                  <c:v>82.594215586523504</c:v>
                </c:pt>
                <c:pt idx="1">
                  <c:v>76.835431565801599</c:v>
                </c:pt>
                <c:pt idx="2">
                  <c:v>71.263035290350004</c:v>
                </c:pt>
                <c:pt idx="3">
                  <c:v>65.800547428949699</c:v>
                </c:pt>
                <c:pt idx="4">
                  <c:v>61.474237311444</c:v>
                </c:pt>
                <c:pt idx="5">
                  <c:v>57.844477508264099</c:v>
                </c:pt>
                <c:pt idx="6">
                  <c:v>53.759993195375003</c:v>
                </c:pt>
                <c:pt idx="7">
                  <c:v>50.474676607780502</c:v>
                </c:pt>
                <c:pt idx="8">
                  <c:v>46.9491039216188</c:v>
                </c:pt>
                <c:pt idx="9">
                  <c:v>44.708377656086498</c:v>
                </c:pt>
                <c:pt idx="10">
                  <c:v>43.237716012403602</c:v>
                </c:pt>
                <c:pt idx="11">
                  <c:v>41.537652998776302</c:v>
                </c:pt>
              </c:numCache>
            </c:numRef>
          </c:val>
          <c:smooth val="0"/>
        </c:ser>
        <c:ser>
          <c:idx val="8"/>
          <c:order val="2"/>
          <c:tx>
            <c:strRef>
              <c:f>Sheet1!$AG$14</c:f>
              <c:strCache>
                <c:ptCount val="1"/>
                <c:pt idx="0">
                  <c:v>Yorkshire and the Humber region</c:v>
                </c:pt>
              </c:strCache>
            </c:strRef>
          </c:tx>
          <c:spPr>
            <a:ln>
              <a:solidFill>
                <a:srgbClr val="A4AEB5"/>
              </a:solidFill>
            </a:ln>
          </c:spPr>
          <c:marker>
            <c:spPr>
              <a:solidFill>
                <a:srgbClr val="A4AEB5"/>
              </a:solidFill>
              <a:ln>
                <a:solidFill>
                  <a:srgbClr val="A4AEB5"/>
                </a:solidFill>
              </a:ln>
            </c:spPr>
          </c:marker>
          <c:cat>
            <c:strRef>
              <c:f>Sheet1!$AH$5:$AS$5</c:f>
              <c:strCache>
                <c:ptCount val="12"/>
                <c:pt idx="0">
                  <c:v>2001 - 03</c:v>
                </c:pt>
                <c:pt idx="1">
                  <c:v>2002 - 04</c:v>
                </c:pt>
                <c:pt idx="2">
                  <c:v>2003 - 05</c:v>
                </c:pt>
                <c:pt idx="3">
                  <c:v>2004 - 06</c:v>
                </c:pt>
                <c:pt idx="4">
                  <c:v>2005 - 07</c:v>
                </c:pt>
                <c:pt idx="5">
                  <c:v>2006 - 08</c:v>
                </c:pt>
                <c:pt idx="6">
                  <c:v>2007 - 09</c:v>
                </c:pt>
                <c:pt idx="7">
                  <c:v>2008 - 10</c:v>
                </c:pt>
                <c:pt idx="8">
                  <c:v>2009 - 11</c:v>
                </c:pt>
                <c:pt idx="9">
                  <c:v>2010 - 12</c:v>
                </c:pt>
                <c:pt idx="10">
                  <c:v>2011 - 13</c:v>
                </c:pt>
                <c:pt idx="11">
                  <c:v>2012 - 14</c:v>
                </c:pt>
              </c:strCache>
            </c:strRef>
          </c:cat>
          <c:val>
            <c:numRef>
              <c:f>Sheet1!$AH$14:$AS$14</c:f>
              <c:numCache>
                <c:formatCode>0.0</c:formatCode>
                <c:ptCount val="12"/>
                <c:pt idx="0">
                  <c:v>107.559388998999</c:v>
                </c:pt>
                <c:pt idx="1">
                  <c:v>98.294003903187203</c:v>
                </c:pt>
                <c:pt idx="2">
                  <c:v>91.232021369852404</c:v>
                </c:pt>
                <c:pt idx="3">
                  <c:v>86.031623992876007</c:v>
                </c:pt>
                <c:pt idx="4">
                  <c:v>80.871720771323297</c:v>
                </c:pt>
                <c:pt idx="5">
                  <c:v>77.007230701705197</c:v>
                </c:pt>
                <c:pt idx="6">
                  <c:v>71.996885383317903</c:v>
                </c:pt>
                <c:pt idx="7">
                  <c:v>69.223555653675604</c:v>
                </c:pt>
                <c:pt idx="8">
                  <c:v>64.769614776662095</c:v>
                </c:pt>
                <c:pt idx="9">
                  <c:v>61.3037369823288</c:v>
                </c:pt>
                <c:pt idx="10">
                  <c:v>57.849015372514998</c:v>
                </c:pt>
                <c:pt idx="11">
                  <c:v>56.356320205303597</c:v>
                </c:pt>
              </c:numCache>
            </c:numRef>
          </c:val>
          <c:smooth val="0"/>
        </c:ser>
        <c:ser>
          <c:idx val="9"/>
          <c:order val="3"/>
          <c:tx>
            <c:strRef>
              <c:f>Sheet1!$AG$15</c:f>
              <c:strCache>
                <c:ptCount val="1"/>
                <c:pt idx="0">
                  <c:v>England</c:v>
                </c:pt>
              </c:strCache>
            </c:strRef>
          </c:tx>
          <c:spPr>
            <a:ln>
              <a:solidFill>
                <a:sysClr val="windowText" lastClr="000000"/>
              </a:solidFill>
            </a:ln>
          </c:spPr>
          <c:marker>
            <c:spPr>
              <a:solidFill>
                <a:schemeClr val="tx1"/>
              </a:solidFill>
              <a:ln>
                <a:solidFill>
                  <a:sysClr val="windowText" lastClr="000000"/>
                </a:solidFill>
              </a:ln>
            </c:spPr>
          </c:marker>
          <c:cat>
            <c:strRef>
              <c:f>Sheet1!$AH$5:$AS$5</c:f>
              <c:strCache>
                <c:ptCount val="12"/>
                <c:pt idx="0">
                  <c:v>2001 - 03</c:v>
                </c:pt>
                <c:pt idx="1">
                  <c:v>2002 - 04</c:v>
                </c:pt>
                <c:pt idx="2">
                  <c:v>2003 - 05</c:v>
                </c:pt>
                <c:pt idx="3">
                  <c:v>2004 - 06</c:v>
                </c:pt>
                <c:pt idx="4">
                  <c:v>2005 - 07</c:v>
                </c:pt>
                <c:pt idx="5">
                  <c:v>2006 - 08</c:v>
                </c:pt>
                <c:pt idx="6">
                  <c:v>2007 - 09</c:v>
                </c:pt>
                <c:pt idx="7">
                  <c:v>2008 - 10</c:v>
                </c:pt>
                <c:pt idx="8">
                  <c:v>2009 - 11</c:v>
                </c:pt>
                <c:pt idx="9">
                  <c:v>2010 - 12</c:v>
                </c:pt>
                <c:pt idx="10">
                  <c:v>2011 - 13</c:v>
                </c:pt>
                <c:pt idx="11">
                  <c:v>2012 - 14</c:v>
                </c:pt>
              </c:strCache>
            </c:strRef>
          </c:cat>
          <c:val>
            <c:numRef>
              <c:f>Sheet1!$AH$15:$AS$15</c:f>
              <c:numCache>
                <c:formatCode>0.0</c:formatCode>
                <c:ptCount val="12"/>
                <c:pt idx="0">
                  <c:v>98.638479247423206</c:v>
                </c:pt>
                <c:pt idx="1">
                  <c:v>91.945879667774804</c:v>
                </c:pt>
                <c:pt idx="2">
                  <c:v>85.312777046976606</c:v>
                </c:pt>
                <c:pt idx="3">
                  <c:v>78.894855441251295</c:v>
                </c:pt>
                <c:pt idx="4">
                  <c:v>73.389336925085701</c:v>
                </c:pt>
                <c:pt idx="5">
                  <c:v>68.904562323380603</c:v>
                </c:pt>
                <c:pt idx="6">
                  <c:v>64.301366576266901</c:v>
                </c:pt>
                <c:pt idx="7">
                  <c:v>60.704443275153402</c:v>
                </c:pt>
                <c:pt idx="8">
                  <c:v>56.572568107752097</c:v>
                </c:pt>
                <c:pt idx="9">
                  <c:v>53.453871585223801</c:v>
                </c:pt>
                <c:pt idx="10">
                  <c:v>50.886019259359401</c:v>
                </c:pt>
                <c:pt idx="11">
                  <c:v>49.192615537864697</c:v>
                </c:pt>
              </c:numCache>
            </c:numRef>
          </c:val>
          <c:smooth val="0"/>
        </c:ser>
        <c:dLbls>
          <c:showLegendKey val="0"/>
          <c:showVal val="0"/>
          <c:showCatName val="0"/>
          <c:showSerName val="0"/>
          <c:showPercent val="0"/>
          <c:showBubbleSize val="0"/>
        </c:dLbls>
        <c:marker val="1"/>
        <c:smooth val="0"/>
        <c:axId val="169964224"/>
        <c:axId val="169965400"/>
      </c:lineChart>
      <c:catAx>
        <c:axId val="169964224"/>
        <c:scaling>
          <c:orientation val="minMax"/>
        </c:scaling>
        <c:delete val="0"/>
        <c:axPos val="b"/>
        <c:numFmt formatCode="General" sourceLinked="0"/>
        <c:majorTickMark val="out"/>
        <c:minorTickMark val="none"/>
        <c:tickLblPos val="nextTo"/>
        <c:txPr>
          <a:bodyPr rot="-2400000"/>
          <a:lstStyle/>
          <a:p>
            <a:pPr>
              <a:defRPr/>
            </a:pPr>
            <a:endParaRPr lang="en-US"/>
          </a:p>
        </c:txPr>
        <c:crossAx val="169965400"/>
        <c:crosses val="autoZero"/>
        <c:auto val="1"/>
        <c:lblAlgn val="ctr"/>
        <c:lblOffset val="100"/>
        <c:noMultiLvlLbl val="0"/>
      </c:catAx>
      <c:valAx>
        <c:axId val="169965400"/>
        <c:scaling>
          <c:orientation val="minMax"/>
          <c:max val="122"/>
          <c:min val="40"/>
        </c:scaling>
        <c:delete val="0"/>
        <c:axPos val="l"/>
        <c:majorGridlines/>
        <c:title>
          <c:tx>
            <c:rich>
              <a:bodyPr rot="-5400000" vert="horz"/>
              <a:lstStyle/>
              <a:p>
                <a:pPr>
                  <a:defRPr sz="600"/>
                </a:pPr>
                <a:r>
                  <a:rPr lang="en-US" sz="1100" b="1" i="0" baseline="0" dirty="0">
                    <a:effectLst/>
                  </a:rPr>
                  <a:t>Directly age standardised mortality rate per 100,000</a:t>
                </a:r>
                <a:endParaRPr lang="en-GB" sz="600" dirty="0">
                  <a:effectLst/>
                </a:endParaRPr>
              </a:p>
            </c:rich>
          </c:tx>
          <c:overlay val="0"/>
        </c:title>
        <c:numFmt formatCode="0" sourceLinked="0"/>
        <c:majorTickMark val="out"/>
        <c:minorTickMark val="none"/>
        <c:tickLblPos val="nextTo"/>
        <c:crossAx val="169964224"/>
        <c:crosses val="autoZero"/>
        <c:crossBetween val="between"/>
      </c:valAx>
    </c:plotArea>
    <c:legend>
      <c:legendPos val="b"/>
      <c:overlay val="0"/>
    </c:legend>
    <c:plotVisOnly val="1"/>
    <c:dispBlanksAs val="gap"/>
    <c:showDLblsOverMax val="0"/>
  </c:chart>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ea typeface="+mn-ea"/>
                <a:cs typeface="+mn-cs"/>
              </a:defRPr>
            </a:lvl1pPr>
          </a:lstStyle>
          <a:p>
            <a:pPr>
              <a:defRPr/>
            </a:pPr>
            <a:fld id="{6949E6C6-4B8F-4672-8CF4-FB16948CBE13}" type="datetimeFigureOut">
              <a:rPr lang="en-US"/>
              <a:pPr>
                <a:defRPr/>
              </a:pPr>
              <a:t>1/11/2017</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ea typeface="+mn-ea"/>
                <a:cs typeface="+mn-cs"/>
              </a:defRPr>
            </a:lvl1pPr>
          </a:lstStyle>
          <a:p>
            <a:pPr>
              <a:defRPr/>
            </a:pPr>
            <a:fld id="{9AE0CBF3-2A0A-4409-B599-FEFEAF974B88}" type="slidenum">
              <a:rPr lang="en-US"/>
              <a:pPr>
                <a:defRPr/>
              </a:pPr>
              <a:t>‹#›</a:t>
            </a:fld>
            <a:endParaRPr lang="en-US" dirty="0"/>
          </a:p>
        </p:txBody>
      </p:sp>
    </p:spTree>
    <p:extLst>
      <p:ext uri="{BB962C8B-B14F-4D97-AF65-F5344CB8AC3E}">
        <p14:creationId xmlns:p14="http://schemas.microsoft.com/office/powerpoint/2010/main" val="325517103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ヒラギノ角ゴ Pro W3" pitchFamily="84" charset="-128"/>
        <a:cs typeface="ヒラギノ角ゴ Pro W3" pitchFamily="84" charset="-128"/>
      </a:defRPr>
    </a:lvl1pPr>
    <a:lvl2pPr marL="457200" algn="l" rtl="0" eaLnBrk="0" fontAlgn="base" hangingPunct="0">
      <a:spcBef>
        <a:spcPct val="30000"/>
      </a:spcBef>
      <a:spcAft>
        <a:spcPct val="0"/>
      </a:spcAft>
      <a:defRPr sz="1200" kern="1200">
        <a:solidFill>
          <a:schemeClr val="tx1"/>
        </a:solidFill>
        <a:latin typeface="+mn-lt"/>
        <a:ea typeface="ヒラギノ角ゴ Pro W3" pitchFamily="84" charset="-128"/>
        <a:cs typeface="+mn-cs"/>
      </a:defRPr>
    </a:lvl2pPr>
    <a:lvl3pPr marL="914400" algn="l" rtl="0" eaLnBrk="0" fontAlgn="base" hangingPunct="0">
      <a:spcBef>
        <a:spcPct val="30000"/>
      </a:spcBef>
      <a:spcAft>
        <a:spcPct val="0"/>
      </a:spcAft>
      <a:defRPr sz="1200" kern="1200">
        <a:solidFill>
          <a:schemeClr val="tx1"/>
        </a:solidFill>
        <a:latin typeface="+mn-lt"/>
        <a:ea typeface="ヒラギノ角ゴ Pro W3" pitchFamily="84" charset="-128"/>
        <a:cs typeface="+mn-cs"/>
      </a:defRPr>
    </a:lvl3pPr>
    <a:lvl4pPr marL="1371600" algn="l" rtl="0" eaLnBrk="0" fontAlgn="base" hangingPunct="0">
      <a:spcBef>
        <a:spcPct val="30000"/>
      </a:spcBef>
      <a:spcAft>
        <a:spcPct val="0"/>
      </a:spcAft>
      <a:defRPr sz="1200" kern="1200">
        <a:solidFill>
          <a:schemeClr val="tx1"/>
        </a:solidFill>
        <a:latin typeface="+mn-lt"/>
        <a:ea typeface="ヒラギノ角ゴ Pro W3" pitchFamily="84" charset="-128"/>
        <a:cs typeface="+mn-cs"/>
      </a:defRPr>
    </a:lvl4pPr>
    <a:lvl5pPr marL="1828800" algn="l" rtl="0" eaLnBrk="0" fontAlgn="base" hangingPunct="0">
      <a:spcBef>
        <a:spcPct val="30000"/>
      </a:spcBef>
      <a:spcAft>
        <a:spcPct val="0"/>
      </a:spcAft>
      <a:defRPr sz="1200" kern="1200">
        <a:solidFill>
          <a:schemeClr val="tx1"/>
        </a:solidFill>
        <a:latin typeface="+mn-lt"/>
        <a:ea typeface="ヒラギノ角ゴ Pro W3" pitchFamily="8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1</a:t>
            </a:fld>
            <a:endParaRPr lang="en-US" dirty="0"/>
          </a:p>
        </p:txBody>
      </p:sp>
    </p:spTree>
    <p:extLst>
      <p:ext uri="{BB962C8B-B14F-4D97-AF65-F5344CB8AC3E}">
        <p14:creationId xmlns:p14="http://schemas.microsoft.com/office/powerpoint/2010/main" val="42672414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p:cNvSpPr>
          <p:nvPr>
            <p:ph type="body" idx="1"/>
          </p:nvPr>
        </p:nvSpPr>
        <p:spPr bwMode="auto">
          <a:xfrm>
            <a:off x="921009" y="3995206"/>
            <a:ext cx="5065550" cy="378493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9" tIns="45719" rIns="91439" bIns="45719" numCol="1" anchor="t" anchorCtr="0" compatLnSpc="1">
            <a:prstTxWarp prst="textNoShape">
              <a:avLst/>
            </a:prstTxWarp>
          </a:bodyPr>
          <a:lstStyle/>
          <a:p>
            <a:pPr lvl="1">
              <a:lnSpc>
                <a:spcPct val="80000"/>
              </a:lnSpc>
              <a:buFont typeface="Wingdings" panose="05000000000000000000" pitchFamily="2" charset="2"/>
              <a:buChar char="§"/>
            </a:pPr>
            <a:r>
              <a:rPr lang="en-GB" altLang="en-US" sz="2000" dirty="0" smtClean="0"/>
              <a:t>The first edition of Better Health Fairer Health published  in February 2008,  was an ambitious strategy for health and well-being, aiming to make the health of the North East the best of any in the country over the next 25 years</a:t>
            </a:r>
          </a:p>
          <a:p>
            <a:pPr lvl="1">
              <a:lnSpc>
                <a:spcPct val="80000"/>
              </a:lnSpc>
              <a:buFont typeface="Wingdings" panose="05000000000000000000" pitchFamily="2" charset="2"/>
              <a:buChar char="§"/>
            </a:pPr>
            <a:endParaRPr lang="en-GB" altLang="en-US" sz="2000" dirty="0" smtClean="0"/>
          </a:p>
          <a:p>
            <a:pPr lvl="1">
              <a:lnSpc>
                <a:spcPct val="80000"/>
              </a:lnSpc>
              <a:buFont typeface="Wingdings" panose="05000000000000000000" pitchFamily="2" charset="2"/>
              <a:buChar char="§"/>
            </a:pPr>
            <a:endParaRPr lang="en-GB" altLang="en-US" sz="2000" dirty="0" smtClean="0"/>
          </a:p>
          <a:p>
            <a:endParaRPr lang="en-GB" altLang="en-US" dirty="0" smtClean="0"/>
          </a:p>
        </p:txBody>
      </p:sp>
      <p:sp>
        <p:nvSpPr>
          <p:cNvPr id="22532" name="Slide Number Placeholder 3"/>
          <p:cNvSpPr txBox="1">
            <a:spLocks noGrp="1"/>
          </p:cNvSpPr>
          <p:nvPr/>
        </p:nvSpPr>
        <p:spPr bwMode="auto">
          <a:xfrm>
            <a:off x="3914289" y="7990413"/>
            <a:ext cx="2993279" cy="420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9" tIns="45719" rIns="91439" bIns="45719" anchor="b"/>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fld id="{6E5333BF-2AD5-4E12-8C46-77C6CCA7C213}" type="slidenum">
              <a:rPr lang="en-US" altLang="en-US" sz="1200"/>
              <a:pPr algn="r"/>
              <a:t>13</a:t>
            </a:fld>
            <a:endParaRPr lang="en-US" altLang="en-US" sz="1200" dirty="0"/>
          </a:p>
        </p:txBody>
      </p:sp>
    </p:spTree>
    <p:extLst>
      <p:ext uri="{BB962C8B-B14F-4D97-AF65-F5344CB8AC3E}">
        <p14:creationId xmlns:p14="http://schemas.microsoft.com/office/powerpoint/2010/main" val="30028870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eaLnBrk="1" hangingPunct="1">
              <a:spcBef>
                <a:spcPct val="0"/>
              </a:spcBef>
            </a:pPr>
            <a:r>
              <a:rPr lang="en-US" dirty="0"/>
              <a:t>5YFV stated that a combination of growing demand, no further annual efficiencies and flat real terms funding would create a £30bn gap by 2020/21. Stevens has asked for £8bn and has stated that the other £22bn will be met through transformation.</a:t>
            </a:r>
          </a:p>
          <a:p>
            <a:pPr eaLnBrk="1" hangingPunct="1">
              <a:spcBef>
                <a:spcPct val="0"/>
              </a:spcBef>
            </a:pPr>
            <a:endParaRPr lang="en-US" dirty="0"/>
          </a:p>
          <a:p>
            <a:pPr eaLnBrk="1" hangingPunct="1">
              <a:spcBef>
                <a:spcPct val="0"/>
              </a:spcBef>
            </a:pPr>
            <a:r>
              <a:rPr lang="en-US" dirty="0"/>
              <a:t>Both NHS planning and BCF planning require a shared vision of how the local system will survive and be sustainable.</a:t>
            </a:r>
          </a:p>
          <a:p>
            <a:r>
              <a:rPr lang="en-GB" dirty="0" smtClean="0"/>
              <a:t>The 5YFV:</a:t>
            </a:r>
          </a:p>
          <a:p>
            <a:pPr marL="173027" indent="-173027">
              <a:buFont typeface="Arial" panose="020B0604020202020204" pitchFamily="34" charset="0"/>
              <a:buChar char="•"/>
            </a:pPr>
            <a:r>
              <a:rPr lang="en-GB" dirty="0" smtClean="0"/>
              <a:t>Outlined what the NHS needs by way of investment</a:t>
            </a:r>
          </a:p>
          <a:p>
            <a:pPr marL="173027" indent="-173027">
              <a:buFont typeface="Arial" panose="020B0604020202020204" pitchFamily="34" charset="0"/>
              <a:buChar char="•"/>
            </a:pPr>
            <a:r>
              <a:rPr lang="en-GB" dirty="0" smtClean="0"/>
              <a:t>Engaging communities</a:t>
            </a:r>
          </a:p>
          <a:p>
            <a:pPr marL="173027" indent="-173027">
              <a:buFont typeface="Arial" panose="020B0604020202020204" pitchFamily="34" charset="0"/>
              <a:buChar char="•"/>
            </a:pPr>
            <a:r>
              <a:rPr lang="en-GB" dirty="0" smtClean="0"/>
              <a:t>New models of care</a:t>
            </a:r>
          </a:p>
          <a:p>
            <a:pPr marL="173027" indent="-173027" defTabSz="922812">
              <a:buFont typeface="Arial" panose="020B0604020202020204" pitchFamily="34" charset="0"/>
              <a:buChar char="•"/>
              <a:defRPr/>
            </a:pPr>
            <a:r>
              <a:rPr lang="en-GB" dirty="0" smtClean="0"/>
              <a:t>Making best use of the workforce</a:t>
            </a:r>
          </a:p>
          <a:p>
            <a:pPr marL="173027" indent="-173027" defTabSz="922812">
              <a:buFont typeface="Arial" panose="020B0604020202020204" pitchFamily="34" charset="0"/>
              <a:buChar char="•"/>
              <a:defRPr/>
            </a:pPr>
            <a:r>
              <a:rPr lang="en-GB" dirty="0" smtClean="0"/>
              <a:t>But most importantly - getting serious about prevention</a:t>
            </a:r>
          </a:p>
          <a:p>
            <a:pPr eaLnBrk="1" hangingPunct="1">
              <a:spcBef>
                <a:spcPct val="0"/>
              </a:spcBef>
            </a:pPr>
            <a:endParaRPr lang="en-GB" dirty="0" smtClean="0"/>
          </a:p>
          <a:p>
            <a:r>
              <a:rPr lang="en-GB" dirty="0" smtClean="0"/>
              <a:t>We all know that prevention</a:t>
            </a:r>
            <a:r>
              <a:rPr lang="en-GB" baseline="0" dirty="0" smtClean="0"/>
              <a:t> is the right thing to do, but we know that committing to prevention is very difficult to do.</a:t>
            </a:r>
          </a:p>
          <a:p>
            <a:endParaRPr lang="en-GB" baseline="0" dirty="0" smtClean="0"/>
          </a:p>
          <a:p>
            <a:r>
              <a:rPr lang="en-US" baseline="0" dirty="0" smtClean="0"/>
              <a:t>The North East has strong acute health services and increases in life expectancy along with reductions in smoking have been greater than elsewhere in the UK. But there is no hiding from the fact that health outcomes are poor and that health inequalities within the region are far too great. The recent NECA Commission on Health and Social Care outlined the key things NECA region should be doing to tackle the ill health and inequality gaps we have today. Although the report was written for the NECA area, the lessons are much more broad and address many of the challenges the north east faces as a whole.</a:t>
            </a:r>
          </a:p>
          <a:p>
            <a:endParaRPr lang="en-US" baseline="0" dirty="0" smtClean="0"/>
          </a:p>
          <a:p>
            <a:r>
              <a:rPr lang="en-US" baseline="0" dirty="0" smtClean="0"/>
              <a:t>There are many important things in the report that we must consider much more broadly as a system – particularly the link between health and wealth, </a:t>
            </a:r>
            <a:r>
              <a:rPr lang="en-GB" baseline="0" dirty="0" smtClean="0"/>
              <a:t>and the cycle of deprivation and worklessness and the impacts on health that we must address.</a:t>
            </a:r>
          </a:p>
          <a:p>
            <a:endParaRPr lang="en-GB" baseline="0" dirty="0" smtClean="0"/>
          </a:p>
          <a:p>
            <a:r>
              <a:rPr lang="en-GB" baseline="0" dirty="0" smtClean="0"/>
              <a:t>However, much as the NHS needs to be around the table of tackling the bigger issues of deprivation and ill health in the north east, it also has a very specific role it could and should play in prevention. This more specific role has been laid out in the STPs across the patch, but it broadly includes:</a:t>
            </a:r>
          </a:p>
          <a:p>
            <a:pPr marL="173027" indent="-173027">
              <a:buFont typeface="Arial" panose="020B0604020202020204" pitchFamily="34" charset="0"/>
              <a:buChar char="•"/>
            </a:pPr>
            <a:r>
              <a:rPr lang="en-GB" baseline="0" dirty="0" smtClean="0"/>
              <a:t>The NHS’s role as a commissioner – we should be buying the right services that focus on prevention and provide the greatest value – this will also be picked up in presentations on Value-Based Clinical Commissioning and NHS Rightcare,</a:t>
            </a:r>
          </a:p>
          <a:p>
            <a:pPr marL="173027" indent="-173027">
              <a:buFont typeface="Arial" panose="020B0604020202020204" pitchFamily="34" charset="0"/>
              <a:buChar char="•"/>
            </a:pPr>
            <a:r>
              <a:rPr lang="en-GB" baseline="0" dirty="0" smtClean="0"/>
              <a:t>The NHS’s role as a service provider – the vast reach of the NHS, its workforce and its facilities means that we should be ensuring that they system is as geared towards prevention as possible,</a:t>
            </a:r>
          </a:p>
          <a:p>
            <a:endParaRPr lang="en-GB" baseline="0" dirty="0" smtClean="0"/>
          </a:p>
          <a:p>
            <a:r>
              <a:rPr lang="en-GB" baseline="0" dirty="0" smtClean="0"/>
              <a:t>We want to explore this today. I am going to outline three key things we should be doing as a health and care system that will reap massive rewards in the short, medium and long term for the health and care system. I am going to lay the evidence-based case out for all three, and then you – as a collective, on your tables are going to tell me why it can’t be done…</a:t>
            </a:r>
          </a:p>
        </p:txBody>
      </p:sp>
      <p:sp>
        <p:nvSpPr>
          <p:cNvPr id="4" name="Slide Number Placeholder 3"/>
          <p:cNvSpPr>
            <a:spLocks noGrp="1"/>
          </p:cNvSpPr>
          <p:nvPr>
            <p:ph type="sldNum" sz="quarter" idx="10"/>
          </p:nvPr>
        </p:nvSpPr>
        <p:spPr/>
        <p:txBody>
          <a:bodyPr/>
          <a:lstStyle/>
          <a:p>
            <a:fld id="{3D2BD345-09A4-4681-891A-BF2A6AD78B05}" type="slidenum">
              <a:rPr lang="en-GB" smtClean="0"/>
              <a:t>14</a:t>
            </a:fld>
            <a:endParaRPr lang="en-GB" dirty="0"/>
          </a:p>
        </p:txBody>
      </p:sp>
    </p:spTree>
    <p:extLst>
      <p:ext uri="{BB962C8B-B14F-4D97-AF65-F5344CB8AC3E}">
        <p14:creationId xmlns:p14="http://schemas.microsoft.com/office/powerpoint/2010/main" val="2085986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F1A7007-A200-4625-857B-C1B607EDAC37}" type="slidenum">
              <a:rPr lang="en-US" smtClean="0"/>
              <a:pPr/>
              <a:t>20</a:t>
            </a:fld>
            <a:endParaRPr lang="en-US" dirty="0"/>
          </a:p>
        </p:txBody>
      </p:sp>
    </p:spTree>
    <p:extLst>
      <p:ext uri="{BB962C8B-B14F-4D97-AF65-F5344CB8AC3E}">
        <p14:creationId xmlns:p14="http://schemas.microsoft.com/office/powerpoint/2010/main" val="8830114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smtClean="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solidFill>
                  <a:prstClr val="black"/>
                </a:solidFill>
              </a:rPr>
              <a:pPr>
                <a:defRPr/>
              </a:pPr>
              <a:t>23</a:t>
            </a:fld>
            <a:endParaRPr lang="en-US" dirty="0">
              <a:solidFill>
                <a:prstClr val="black"/>
              </a:solidFill>
            </a:endParaRPr>
          </a:p>
        </p:txBody>
      </p:sp>
    </p:spTree>
    <p:extLst>
      <p:ext uri="{BB962C8B-B14F-4D97-AF65-F5344CB8AC3E}">
        <p14:creationId xmlns:p14="http://schemas.microsoft.com/office/powerpoint/2010/main" val="31105155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smtClean="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solidFill>
                  <a:prstClr val="black"/>
                </a:solidFill>
              </a:rPr>
              <a:pPr>
                <a:defRPr/>
              </a:pPr>
              <a:t>24</a:t>
            </a:fld>
            <a:endParaRPr lang="en-US" dirty="0">
              <a:solidFill>
                <a:prstClr val="black"/>
              </a:solidFill>
            </a:endParaRPr>
          </a:p>
        </p:txBody>
      </p:sp>
    </p:spTree>
    <p:extLst>
      <p:ext uri="{BB962C8B-B14F-4D97-AF65-F5344CB8AC3E}">
        <p14:creationId xmlns:p14="http://schemas.microsoft.com/office/powerpoint/2010/main" val="31105155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smtClean="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solidFill>
                  <a:prstClr val="black"/>
                </a:solidFill>
              </a:rPr>
              <a:pPr>
                <a:defRPr/>
              </a:pPr>
              <a:t>2</a:t>
            </a:fld>
            <a:endParaRPr lang="en-US" dirty="0">
              <a:solidFill>
                <a:prstClr val="black"/>
              </a:solidFill>
            </a:endParaRPr>
          </a:p>
        </p:txBody>
      </p:sp>
    </p:spTree>
    <p:extLst>
      <p:ext uri="{BB962C8B-B14F-4D97-AF65-F5344CB8AC3E}">
        <p14:creationId xmlns:p14="http://schemas.microsoft.com/office/powerpoint/2010/main" val="31105155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smtClean="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solidFill>
                  <a:prstClr val="black"/>
                </a:solidFill>
              </a:rPr>
              <a:pPr>
                <a:defRPr/>
              </a:pPr>
              <a:t>3</a:t>
            </a:fld>
            <a:endParaRPr lang="en-US" dirty="0">
              <a:solidFill>
                <a:prstClr val="black"/>
              </a:solidFill>
            </a:endParaRPr>
          </a:p>
        </p:txBody>
      </p:sp>
    </p:spTree>
    <p:extLst>
      <p:ext uri="{BB962C8B-B14F-4D97-AF65-F5344CB8AC3E}">
        <p14:creationId xmlns:p14="http://schemas.microsoft.com/office/powerpoint/2010/main" val="31105155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fld id="{B2FFC36D-2C3E-4C18-ADD3-0C6DEE91D14A}" type="slidenum">
              <a:rPr lang="en-US" altLang="en-US" sz="1200" smtClean="0">
                <a:solidFill>
                  <a:prstClr val="black"/>
                </a:solidFill>
              </a:rPr>
              <a:pPr/>
              <a:t>5</a:t>
            </a:fld>
            <a:endParaRPr lang="en-US" altLang="en-US" sz="1200" dirty="0" smtClean="0">
              <a:solidFill>
                <a:prstClr val="black"/>
              </a:solidFill>
            </a:endParaRPr>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xfrm>
            <a:off x="914508" y="4343144"/>
            <a:ext cx="5028987" cy="411648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kern="1200" dirty="0" smtClean="0">
                <a:solidFill>
                  <a:schemeClr val="tx1"/>
                </a:solidFill>
                <a:effectLst/>
                <a:latin typeface="+mn-lt"/>
                <a:ea typeface="+mn-ea"/>
                <a:cs typeface="+mn-cs"/>
              </a:rPr>
              <a:t>Since the programme was introduced in 2005 the following has been achieved smoking has declined by more than a third from 2005 to 2014, with the biggest decline of any region in England from 1 in 3 adults regularly smoking in 2005, it is now down to 1 in 5 (19.9%).  This is 165,000 fewer smokers. Smoking related mortality in the NE is declining faster than the national average.</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last decade has also seen the NE arguably lead the way within the UK on how to take a successful approach at addressing tobacco. This has been driven through:  an effective partnership approach (with all localities and also with other regions and national partners like ASH, with Fresh being one of the five permanent core members to the Smokefree Action Coalition) developing and delivering a unified strategy; implementing a comprehensive evidence-based tobacco control package; proactive and reactive media work; building positive public opinion; building cross-party political support; and consistently pushing a working together – “it`s everyone`s business”- philosophy underneath the Fresh umbrella (brand). </a:t>
            </a:r>
          </a:p>
          <a:p>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Smoking related mortality in the NE has been declining faster than the national average</a:t>
            </a:r>
            <a:r>
              <a:rPr lang="en-US" sz="1200" kern="1200" dirty="0" smtClean="0">
                <a:solidFill>
                  <a:schemeClr val="tx1"/>
                </a:solidFill>
                <a:effectLst/>
                <a:latin typeface="+mn-lt"/>
                <a:ea typeface="+mn-ea"/>
                <a:cs typeface="+mn-cs"/>
              </a:rPr>
              <a:t>: Mortality rates from selected smoking related diseases. E.g. CHD down by 42.5% since 2005 in the NE compared with 36% in England.</a:t>
            </a:r>
            <a:endParaRPr lang="en-GB" dirty="0"/>
          </a:p>
        </p:txBody>
      </p:sp>
    </p:spTree>
    <p:extLst>
      <p:ext uri="{BB962C8B-B14F-4D97-AF65-F5344CB8AC3E}">
        <p14:creationId xmlns:p14="http://schemas.microsoft.com/office/powerpoint/2010/main" val="1514692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NEW SLIDE PENDING WITH ACCOMPANING</a:t>
            </a:r>
            <a:r>
              <a:rPr lang="en-GB" baseline="0" dirty="0" smtClean="0"/>
              <a:t> TEXT</a:t>
            </a:r>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7</a:t>
            </a:fld>
            <a:endParaRPr lang="en-US" dirty="0"/>
          </a:p>
        </p:txBody>
      </p:sp>
    </p:spTree>
    <p:extLst>
      <p:ext uri="{BB962C8B-B14F-4D97-AF65-F5344CB8AC3E}">
        <p14:creationId xmlns:p14="http://schemas.microsoft.com/office/powerpoint/2010/main" val="24452521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Similar position on CVD – have fallen by over 50% in the last 15 years.</a:t>
            </a:r>
            <a:endParaRPr lang="en-GB" dirty="0"/>
          </a:p>
        </p:txBody>
      </p:sp>
      <p:sp>
        <p:nvSpPr>
          <p:cNvPr id="4" name="Slide Number Placeholder 3"/>
          <p:cNvSpPr>
            <a:spLocks noGrp="1"/>
          </p:cNvSpPr>
          <p:nvPr>
            <p:ph type="sldNum" sz="quarter" idx="10"/>
          </p:nvPr>
        </p:nvSpPr>
        <p:spPr/>
        <p:txBody>
          <a:bodyPr/>
          <a:lstStyle/>
          <a:p>
            <a:fld id="{A0770C14-1B03-430C-8AA7-1AB15DD84247}" type="slidenum">
              <a:rPr lang="en-GB" smtClean="0"/>
              <a:t>8</a:t>
            </a:fld>
            <a:endParaRPr lang="en-GB" dirty="0"/>
          </a:p>
        </p:txBody>
      </p:sp>
    </p:spTree>
    <p:extLst>
      <p:ext uri="{BB962C8B-B14F-4D97-AF65-F5344CB8AC3E}">
        <p14:creationId xmlns:p14="http://schemas.microsoft.com/office/powerpoint/2010/main" val="1944231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Slide Image Placeholder 1"/>
          <p:cNvSpPr>
            <a:spLocks noGrp="1" noRot="1" noChangeAspect="1" noTextEdit="1"/>
          </p:cNvSpPr>
          <p:nvPr>
            <p:ph type="sldImg"/>
          </p:nvPr>
        </p:nvSpPr>
        <p:spPr>
          <a:ln/>
        </p:spPr>
      </p:sp>
      <p:sp>
        <p:nvSpPr>
          <p:cNvPr id="1955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Arial" pitchFamily="34" charset="0"/>
            </a:endParaRPr>
          </a:p>
        </p:txBody>
      </p:sp>
      <p:sp>
        <p:nvSpPr>
          <p:cNvPr id="4" name="Slide Number Placeholder 3"/>
          <p:cNvSpPr>
            <a:spLocks noGrp="1"/>
          </p:cNvSpPr>
          <p:nvPr>
            <p:ph type="sldNum" sz="quarter" idx="5"/>
          </p:nvPr>
        </p:nvSpPr>
        <p:spPr/>
        <p:txBody>
          <a:bodyPr/>
          <a:lstStyle/>
          <a:p>
            <a:pPr>
              <a:defRPr/>
            </a:pPr>
            <a:fld id="{42769210-48E4-4208-A2E3-3FF3D2F0E0D5}" type="slidenum">
              <a:rPr lang="en-US">
                <a:solidFill>
                  <a:prstClr val="black"/>
                </a:solidFill>
              </a:rPr>
              <a:pPr>
                <a:defRPr/>
              </a:pPr>
              <a:t>9</a:t>
            </a:fld>
            <a:endParaRPr lang="en-US" dirty="0">
              <a:solidFill>
                <a:prstClr val="black"/>
              </a:solidFill>
            </a:endParaRPr>
          </a:p>
        </p:txBody>
      </p:sp>
    </p:spTree>
    <p:extLst>
      <p:ext uri="{BB962C8B-B14F-4D97-AF65-F5344CB8AC3E}">
        <p14:creationId xmlns:p14="http://schemas.microsoft.com/office/powerpoint/2010/main" val="37415394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smtClean="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solidFill>
                  <a:prstClr val="black"/>
                </a:solidFill>
              </a:rPr>
              <a:pPr>
                <a:defRPr/>
              </a:pPr>
              <a:t>11</a:t>
            </a:fld>
            <a:endParaRPr lang="en-US" dirty="0">
              <a:solidFill>
                <a:prstClr val="black"/>
              </a:solidFill>
            </a:endParaRPr>
          </a:p>
        </p:txBody>
      </p:sp>
    </p:spTree>
    <p:extLst>
      <p:ext uri="{BB962C8B-B14F-4D97-AF65-F5344CB8AC3E}">
        <p14:creationId xmlns:p14="http://schemas.microsoft.com/office/powerpoint/2010/main" val="31105155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dirty="0" smtClean="0"/>
              <a:t>There was a 3 month consultation period Oct-Dec 2007 with wide engagement from the statutory, business, community and voluntary sectors.</a:t>
            </a:r>
          </a:p>
        </p:txBody>
      </p:sp>
      <p:sp>
        <p:nvSpPr>
          <p:cNvPr id="215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4D1020FB-F703-4F46-9579-7129E137D3C4}" type="slidenum">
              <a:rPr lang="en-GB" altLang="en-US" sz="1200"/>
              <a:pPr eaLnBrk="1" hangingPunct="1"/>
              <a:t>12</a:t>
            </a:fld>
            <a:endParaRPr lang="en-GB" altLang="en-US" sz="1200" dirty="0"/>
          </a:p>
        </p:txBody>
      </p:sp>
    </p:spTree>
    <p:extLst>
      <p:ext uri="{BB962C8B-B14F-4D97-AF65-F5344CB8AC3E}">
        <p14:creationId xmlns:p14="http://schemas.microsoft.com/office/powerpoint/2010/main" val="33994189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Rectangle 3"/>
          <p:cNvSpPr/>
          <p:nvPr userDrawn="1"/>
        </p:nvSpPr>
        <p:spPr>
          <a:xfrm>
            <a:off x="0" y="2133303"/>
            <a:ext cx="9144000" cy="4724697"/>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solidFill>
                <a:prstClr val="white"/>
              </a:solidFill>
            </a:endParaRPr>
          </a:p>
        </p:txBody>
      </p:sp>
      <p:sp>
        <p:nvSpPr>
          <p:cNvPr id="5" name="Rectangle 4"/>
          <p:cNvSpPr>
            <a:spLocks noChangeArrowheads="1"/>
          </p:cNvSpPr>
          <p:nvPr userDrawn="1"/>
        </p:nvSpPr>
        <p:spPr bwMode="auto">
          <a:xfrm>
            <a:off x="0" y="1988840"/>
            <a:ext cx="9144000" cy="144463"/>
          </a:xfrm>
          <a:prstGeom prst="rect">
            <a:avLst/>
          </a:prstGeom>
          <a:solidFill>
            <a:srgbClr val="00AE9E"/>
          </a:solidFill>
          <a:ln w="9525">
            <a:noFill/>
            <a:miter lim="800000"/>
            <a:headEnd/>
            <a:tailEnd/>
          </a:ln>
        </p:spPr>
        <p:txBody>
          <a:bodyPr anchor="ctr">
            <a:prstTxWarp prst="textNoShape">
              <a:avLst/>
            </a:prstTxWarp>
          </a:bodyPr>
          <a:lstStyle/>
          <a:p>
            <a:pPr algn="ctr" fontAlgn="auto">
              <a:spcBef>
                <a:spcPts val="0"/>
              </a:spcBef>
              <a:spcAft>
                <a:spcPts val="0"/>
              </a:spcAft>
              <a:defRPr/>
            </a:pPr>
            <a:endParaRPr lang="en-US" sz="1800" dirty="0">
              <a:solidFill>
                <a:prstClr val="white"/>
              </a:solidFill>
              <a:latin typeface="Arial"/>
              <a:cs typeface="+mn-cs"/>
            </a:endParaRPr>
          </a:p>
        </p:txBody>
      </p:sp>
      <p:sp>
        <p:nvSpPr>
          <p:cNvPr id="2" name="Title 1"/>
          <p:cNvSpPr>
            <a:spLocks noGrp="1"/>
          </p:cNvSpPr>
          <p:nvPr>
            <p:ph type="ctrTitle"/>
          </p:nvPr>
        </p:nvSpPr>
        <p:spPr>
          <a:xfrm>
            <a:off x="558000" y="2492896"/>
            <a:ext cx="7633648" cy="1724503"/>
          </a:xfrm>
          <a:ln>
            <a:noFill/>
          </a:ln>
        </p:spPr>
        <p:txBody>
          <a:bodyPr anchor="t">
            <a:noAutofit/>
          </a:bodyPr>
          <a:lstStyle>
            <a:lvl1pPr algn="l">
              <a:defRPr sz="4500" baseline="0">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558000" y="6021288"/>
            <a:ext cx="7633648" cy="338336"/>
          </a:xfrm>
        </p:spPr>
        <p:txBody>
          <a:bodyPr anchor="b">
            <a:normAutofit/>
          </a:bodyPr>
          <a:lstStyle>
            <a:lvl1pPr marL="0" indent="0" algn="l">
              <a:spcBef>
                <a:spcPts val="0"/>
              </a:spcBef>
              <a:buNone/>
              <a:defRPr sz="2000" b="0" i="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p>
        </p:txBody>
      </p:sp>
      <p:sp>
        <p:nvSpPr>
          <p:cNvPr id="6" name="TextBox 5"/>
          <p:cNvSpPr txBox="1"/>
          <p:nvPr userDrawn="1"/>
        </p:nvSpPr>
        <p:spPr>
          <a:xfrm>
            <a:off x="0" y="415697"/>
            <a:ext cx="2771800" cy="276999"/>
          </a:xfrm>
          <a:prstGeom prst="rect">
            <a:avLst/>
          </a:prstGeom>
          <a:noFill/>
        </p:spPr>
        <p:txBody>
          <a:bodyPr wrap="square" rtlCol="0">
            <a:spAutoFit/>
          </a:bodyPr>
          <a:lstStyle/>
          <a:p>
            <a:pPr algn="ctr"/>
            <a:r>
              <a:rPr lang="en-GB" sz="1200" dirty="0" smtClean="0">
                <a:solidFill>
                  <a:schemeClr val="bg1">
                    <a:lumMod val="85000"/>
                  </a:schemeClr>
                </a:solidFill>
              </a:rPr>
              <a:t>Your logo here</a:t>
            </a:r>
            <a:endParaRPr lang="en-GB" sz="1200" dirty="0">
              <a:solidFill>
                <a:schemeClr val="bg1">
                  <a:lumMod val="85000"/>
                </a:schemeClr>
              </a:solidFill>
            </a:endParaRPr>
          </a:p>
        </p:txBody>
      </p:sp>
    </p:spTree>
    <p:extLst>
      <p:ext uri="{BB962C8B-B14F-4D97-AF65-F5344CB8AC3E}">
        <p14:creationId xmlns:p14="http://schemas.microsoft.com/office/powerpoint/2010/main" val="16318578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1 lin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62702" y="548680"/>
            <a:ext cx="8028000" cy="648072"/>
          </a:xfrm>
        </p:spPr>
        <p:txBody>
          <a:bodyPr anchor="t" anchorCtr="0">
            <a:normAutofit/>
          </a:bodyPr>
          <a:lstStyle>
            <a:lvl1pPr>
              <a:defRPr sz="3600" b="1" baseline="0">
                <a:solidFill>
                  <a:srgbClr val="00AE9E"/>
                </a:solidFill>
                <a:latin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hasCustomPrompt="1"/>
          </p:nvPr>
        </p:nvSpPr>
        <p:spPr>
          <a:xfrm>
            <a:off x="558000" y="1412776"/>
            <a:ext cx="8028000" cy="4739679"/>
          </a:xfrm>
        </p:spPr>
        <p:txBody>
          <a:bodyPr/>
          <a:lstStyle>
            <a:lvl1pPr>
              <a:spcBef>
                <a:spcPts val="1200"/>
              </a:spcBef>
              <a:defRPr sz="1800" b="0" baseline="0">
                <a:solidFill>
                  <a:schemeClr val="tx1"/>
                </a:solidFill>
              </a:defRPr>
            </a:lvl1pPr>
          </a:lstStyle>
          <a:p>
            <a:pPr lvl="0"/>
            <a:r>
              <a:rPr lang="en-US" dirty="0" smtClean="0"/>
              <a:t>Text should be 12-18pt Arial. Do not use other fonts.</a:t>
            </a:r>
            <a:endParaRPr lang="en-US" dirty="0"/>
          </a:p>
        </p:txBody>
      </p:sp>
      <p:sp>
        <p:nvSpPr>
          <p:cNvPr id="5" name="Slide Number Placeholder 5"/>
          <p:cNvSpPr>
            <a:spLocks noGrp="1"/>
          </p:cNvSpPr>
          <p:nvPr>
            <p:ph type="sldNum" sz="quarter" idx="10"/>
          </p:nvPr>
        </p:nvSpPr>
        <p:spPr>
          <a:xfrm>
            <a:off x="0" y="6308725"/>
            <a:ext cx="9144000" cy="549275"/>
          </a:xfrm>
        </p:spPr>
        <p:txBody>
          <a:bodyPr/>
          <a:lstStyle>
            <a:lvl1pPr>
              <a:defRPr/>
            </a:lvl1pPr>
          </a:lstStyle>
          <a:p>
            <a:pPr marL="531813">
              <a:defRPr/>
            </a:pPr>
            <a:r>
              <a:rPr lang="en-US" dirty="0" smtClean="0">
                <a:solidFill>
                  <a:prstClr val="white"/>
                </a:solidFill>
              </a:rPr>
              <a:t>  </a:t>
            </a:r>
            <a:fld id="{2565FA6D-D4C8-4C4C-AC4B-3269734D34D8}" type="slidenum">
              <a:rPr lang="en-US" smtClean="0">
                <a:solidFill>
                  <a:prstClr val="white"/>
                </a:solidFill>
              </a:rPr>
              <a:pPr marL="531813">
                <a:defRPr/>
              </a:pPr>
              <a:t>‹#›</a:t>
            </a:fld>
            <a:endParaRPr lang="en-US" dirty="0">
              <a:solidFill>
                <a:prstClr val="white"/>
              </a:solidFill>
            </a:endParaRPr>
          </a:p>
        </p:txBody>
      </p:sp>
      <p:sp>
        <p:nvSpPr>
          <p:cNvPr id="6" name="Footer Placeholder 5"/>
          <p:cNvSpPr>
            <a:spLocks noGrp="1"/>
          </p:cNvSpPr>
          <p:nvPr>
            <p:ph type="ftr" sz="quarter" idx="11"/>
          </p:nvPr>
        </p:nvSpPr>
        <p:spPr>
          <a:xfrm>
            <a:off x="899592" y="6408117"/>
            <a:ext cx="8064375" cy="549275"/>
          </a:xfrm>
        </p:spPr>
        <p:txBody>
          <a:bodyPr/>
          <a:lstStyle>
            <a:lvl1pPr marL="173038" indent="0" algn="l">
              <a:defRPr sz="1200" baseline="0">
                <a:solidFill>
                  <a:schemeClr val="bg1"/>
                </a:solidFill>
                <a:latin typeface="Arial" pitchFamily="34" charset="0"/>
              </a:defRPr>
            </a:lvl1pPr>
          </a:lstStyle>
          <a:p>
            <a:pPr>
              <a:defRPr/>
            </a:pPr>
            <a:endParaRPr lang="en-US" dirty="0">
              <a:solidFill>
                <a:prstClr val="white"/>
              </a:solidFill>
            </a:endParaRPr>
          </a:p>
        </p:txBody>
      </p:sp>
    </p:spTree>
    <p:extLst>
      <p:ext uri="{BB962C8B-B14F-4D97-AF65-F5344CB8AC3E}">
        <p14:creationId xmlns:p14="http://schemas.microsoft.com/office/powerpoint/2010/main" val="39562530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7C0388FF-7B22-45E8-8E04-AA26846C2683}" type="datetimeFigureOut">
              <a:rPr lang="en-GB"/>
              <a:pPr>
                <a:defRPr/>
              </a:pPr>
              <a:t>11/01/2017</a:t>
            </a:fld>
            <a:endParaRPr lang="en-GB" dirty="0"/>
          </a:p>
        </p:txBody>
      </p:sp>
      <p:sp>
        <p:nvSpPr>
          <p:cNvPr id="3" name="Footer Placeholder 4"/>
          <p:cNvSpPr>
            <a:spLocks noGrp="1"/>
          </p:cNvSpPr>
          <p:nvPr>
            <p:ph type="ftr" sz="quarter" idx="11"/>
          </p:nvPr>
        </p:nvSpPr>
        <p:spPr/>
        <p:txBody>
          <a:bodyPr/>
          <a:lstStyle>
            <a:lvl1pPr>
              <a:defRPr/>
            </a:lvl1pPr>
          </a:lstStyle>
          <a:p>
            <a:pPr>
              <a:defRPr/>
            </a:pPr>
            <a:endParaRPr lang="en-GB" dirty="0"/>
          </a:p>
        </p:txBody>
      </p:sp>
      <p:sp>
        <p:nvSpPr>
          <p:cNvPr id="4" name="Slide Number Placeholder 5"/>
          <p:cNvSpPr>
            <a:spLocks noGrp="1"/>
          </p:cNvSpPr>
          <p:nvPr>
            <p:ph type="sldNum" sz="quarter" idx="12"/>
          </p:nvPr>
        </p:nvSpPr>
        <p:spPr/>
        <p:txBody>
          <a:bodyPr/>
          <a:lstStyle>
            <a:lvl1pPr>
              <a:defRPr/>
            </a:lvl1pPr>
          </a:lstStyle>
          <a:p>
            <a:pPr>
              <a:defRPr/>
            </a:pPr>
            <a:fld id="{EF22B7A1-0B7B-494C-954D-0761E63FEA05}" type="slidenum">
              <a:rPr lang="en-GB" altLang="en-US"/>
              <a:pPr>
                <a:defRPr/>
              </a:pPr>
              <a:t>‹#›</a:t>
            </a:fld>
            <a:endParaRPr lang="en-GB" altLang="en-US" dirty="0"/>
          </a:p>
        </p:txBody>
      </p:sp>
    </p:spTree>
    <p:extLst>
      <p:ext uri="{BB962C8B-B14F-4D97-AF65-F5344CB8AC3E}">
        <p14:creationId xmlns:p14="http://schemas.microsoft.com/office/powerpoint/2010/main" val="14961156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3" name="Rectangle 4"/>
          <p:cNvSpPr>
            <a:spLocks noGrp="1" noChangeArrowheads="1"/>
          </p:cNvSpPr>
          <p:nvPr>
            <p:ph type="dt" sz="half" idx="10"/>
          </p:nvPr>
        </p:nvSpPr>
        <p:spPr>
          <a:xfrm>
            <a:off x="457200" y="6356350"/>
            <a:ext cx="2133600" cy="365125"/>
          </a:xfrm>
          <a:prstGeom prst="rect">
            <a:avLst/>
          </a:prstGeom>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EBD804A5-81FA-4774-BBA8-A60E97B541B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16282505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57213" y="274638"/>
            <a:ext cx="8029575" cy="1143000"/>
          </a:xfrm>
          <a:prstGeom prst="rect">
            <a:avLst/>
          </a:prstGeom>
        </p:spPr>
        <p:txBody>
          <a:bodyPr vert="horz" lIns="0" tIns="0" rIns="0" bIns="0" rtlCol="0" anchor="ctr">
            <a:normAutofit/>
          </a:bodyPr>
          <a:lstStyle/>
          <a:p>
            <a:r>
              <a:rPr lang="en-US" dirty="0" smtClean="0"/>
              <a:t>Click to edit Master title style</a:t>
            </a:r>
            <a:endParaRPr lang="en-US" dirty="0"/>
          </a:p>
        </p:txBody>
      </p:sp>
      <p:sp>
        <p:nvSpPr>
          <p:cNvPr id="1027" name="Text Placeholder 2"/>
          <p:cNvSpPr>
            <a:spLocks noGrp="1"/>
          </p:cNvSpPr>
          <p:nvPr>
            <p:ph type="body" idx="1"/>
          </p:nvPr>
        </p:nvSpPr>
        <p:spPr bwMode="auto">
          <a:xfrm>
            <a:off x="557213" y="1600200"/>
            <a:ext cx="8029575" cy="452596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a:t>Click to edit Master text styles</a:t>
            </a:r>
          </a:p>
          <a:p>
            <a:pPr lvl="1"/>
            <a:r>
              <a:rPr lang="en-US" dirty="0"/>
              <a:t>Second level</a:t>
            </a:r>
          </a:p>
          <a:p>
            <a:pPr lvl="3"/>
            <a:r>
              <a:rPr lang="en-US" dirty="0"/>
              <a:t>Third </a:t>
            </a:r>
            <a:r>
              <a:rPr lang="en-US" dirty="0" smtClean="0"/>
              <a:t>level</a:t>
            </a:r>
          </a:p>
          <a:p>
            <a:pPr lvl="4"/>
            <a:r>
              <a:rPr lang="en-US" dirty="0" smtClean="0"/>
              <a:t>Fourth </a:t>
            </a:r>
            <a:r>
              <a:rPr lang="en-US" dirty="0"/>
              <a:t>level</a:t>
            </a:r>
          </a:p>
          <a:p>
            <a:pPr lvl="5"/>
            <a:r>
              <a:rPr lang="en-US" dirty="0" smtClean="0"/>
              <a:t>Fifth </a:t>
            </a:r>
            <a:r>
              <a:rPr lang="en-US" dirty="0"/>
              <a:t>level</a:t>
            </a:r>
          </a:p>
        </p:txBody>
      </p:sp>
      <p:sp>
        <p:nvSpPr>
          <p:cNvPr id="7" name="Slide Number Placeholder 5"/>
          <p:cNvSpPr>
            <a:spLocks noGrp="1"/>
          </p:cNvSpPr>
          <p:nvPr>
            <p:ph type="sldNum" sz="quarter" idx="4"/>
          </p:nvPr>
        </p:nvSpPr>
        <p:spPr>
          <a:xfrm>
            <a:off x="0" y="6308725"/>
            <a:ext cx="9144000" cy="549275"/>
          </a:xfrm>
          <a:prstGeom prst="rect">
            <a:avLst/>
          </a:prstGeom>
          <a:solidFill>
            <a:schemeClr val="bg2"/>
          </a:solidFill>
        </p:spPr>
        <p:txBody>
          <a:bodyPr vert="horz" wrap="square" lIns="0" tIns="0" rIns="91440" bIns="0" numCol="1" anchor="ctr" anchorCtr="0" compatLnSpc="1">
            <a:prstTxWarp prst="textNoShape">
              <a:avLst/>
            </a:prstTxWarp>
          </a:bodyPr>
          <a:lstStyle>
            <a:lvl1pPr>
              <a:defRPr sz="1200">
                <a:solidFill>
                  <a:schemeClr val="bg1"/>
                </a:solidFill>
              </a:defRPr>
            </a:lvl1pPr>
          </a:lstStyle>
          <a:p>
            <a:pPr>
              <a:defRPr/>
            </a:pPr>
            <a:r>
              <a:rPr lang="en-US" dirty="0" smtClean="0">
                <a:solidFill>
                  <a:prstClr val="white"/>
                </a:solidFill>
              </a:rPr>
              <a:t>  </a:t>
            </a:r>
            <a:fld id="{45F8D313-CCBE-49D6-A3BC-57B1848DFB52}" type="slidenum">
              <a:rPr lang="en-US" smtClean="0">
                <a:solidFill>
                  <a:prstClr val="white"/>
                </a:solidFill>
              </a:rPr>
              <a:pPr>
                <a:defRPr/>
              </a:pPr>
              <a:t>‹#›</a:t>
            </a:fld>
            <a:r>
              <a:rPr lang="en-US" dirty="0" smtClean="0">
                <a:solidFill>
                  <a:prstClr val="white"/>
                </a:solidFill>
              </a:rPr>
              <a:t> </a:t>
            </a:r>
            <a:endParaRPr lang="en-US" dirty="0">
              <a:solidFill>
                <a:prstClr val="white"/>
              </a:solidFill>
            </a:endParaRPr>
          </a:p>
        </p:txBody>
      </p:sp>
      <p:sp>
        <p:nvSpPr>
          <p:cNvPr id="6" name="Footer Placeholder 5"/>
          <p:cNvSpPr>
            <a:spLocks noGrp="1"/>
          </p:cNvSpPr>
          <p:nvPr>
            <p:ph type="ftr" sz="quarter" idx="3"/>
          </p:nvPr>
        </p:nvSpPr>
        <p:spPr>
          <a:xfrm>
            <a:off x="900113" y="6308725"/>
            <a:ext cx="8064375" cy="549275"/>
          </a:xfrm>
          <a:prstGeom prst="rect">
            <a:avLst/>
          </a:prstGeom>
        </p:spPr>
        <p:txBody>
          <a:bodyPr vert="horz" lIns="0" tIns="0" rIns="0" bIns="0" rtlCol="0" anchor="ctr"/>
          <a:lstStyle>
            <a:lvl1pPr algn="l" fontAlgn="auto">
              <a:spcBef>
                <a:spcPts val="0"/>
              </a:spcBef>
              <a:spcAft>
                <a:spcPts val="0"/>
              </a:spcAft>
              <a:defRPr sz="1200" baseline="0">
                <a:solidFill>
                  <a:schemeClr val="bg1"/>
                </a:solidFill>
                <a:latin typeface="Arial" pitchFamily="34" charset="0"/>
                <a:ea typeface="+mn-ea"/>
                <a:cs typeface="+mn-cs"/>
              </a:defRPr>
            </a:lvl1pPr>
          </a:lstStyle>
          <a:p>
            <a:pPr>
              <a:defRPr/>
            </a:pPr>
            <a:endParaRPr lang="en-US" dirty="0">
              <a:solidFill>
                <a:prstClr val="white"/>
              </a:solidFill>
            </a:endParaRPr>
          </a:p>
        </p:txBody>
      </p:sp>
    </p:spTree>
    <p:extLst>
      <p:ext uri="{BB962C8B-B14F-4D97-AF65-F5344CB8AC3E}">
        <p14:creationId xmlns:p14="http://schemas.microsoft.com/office/powerpoint/2010/main" val="2834565205"/>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Lst>
  <p:hf hdr="0" ftr="0" dt="0"/>
  <p:txStyles>
    <p:titleStyle>
      <a:lvl1pPr algn="l" rtl="0" eaLnBrk="0" fontAlgn="base" hangingPunct="0">
        <a:spcBef>
          <a:spcPct val="0"/>
        </a:spcBef>
        <a:spcAft>
          <a:spcPct val="0"/>
        </a:spcAft>
        <a:defRPr sz="4000" kern="1200" spc="-150">
          <a:solidFill>
            <a:srgbClr val="00AE9E"/>
          </a:solidFill>
          <a:latin typeface="+mj-lt"/>
          <a:ea typeface="ヒラギノ角ゴ Pro W3" pitchFamily="84" charset="-128"/>
          <a:cs typeface="ヒラギノ角ゴ Pro W3" pitchFamily="84" charset="-128"/>
        </a:defRPr>
      </a:lvl1pPr>
      <a:lvl2pPr algn="l" rtl="0" eaLnBrk="0" fontAlgn="base" hangingPunct="0">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2pPr>
      <a:lvl3pPr algn="l" rtl="0" eaLnBrk="0" fontAlgn="base" hangingPunct="0">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3pPr>
      <a:lvl4pPr algn="l" rtl="0" eaLnBrk="0" fontAlgn="base" hangingPunct="0">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4pPr>
      <a:lvl5pPr algn="l" rtl="0" eaLnBrk="0" fontAlgn="base" hangingPunct="0">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5pPr>
      <a:lvl6pPr marL="457200" algn="l" rtl="0" fontAlgn="base">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6pPr>
      <a:lvl7pPr marL="914400" algn="l" rtl="0" fontAlgn="base">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7pPr>
      <a:lvl8pPr marL="1371600" algn="l" rtl="0" fontAlgn="base">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8pPr>
      <a:lvl9pPr marL="1828800" algn="l" rtl="0" fontAlgn="base">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9pPr>
    </p:titleStyle>
    <p:bodyStyle>
      <a:lvl1pPr marL="342900" indent="-342900" algn="l" rtl="0" eaLnBrk="0" fontAlgn="base" hangingPunct="0">
        <a:spcBef>
          <a:spcPts val="1200"/>
        </a:spcBef>
        <a:spcAft>
          <a:spcPct val="0"/>
        </a:spcAft>
        <a:buFont typeface="Arial" pitchFamily="84" charset="0"/>
        <a:defRPr kern="1200" baseline="0">
          <a:solidFill>
            <a:srgbClr val="00AE9E"/>
          </a:solidFill>
          <a:latin typeface="Arial" pitchFamily="34" charset="0"/>
          <a:ea typeface="ヒラギノ角ゴ Pro W3" pitchFamily="84" charset="-128"/>
          <a:cs typeface="ヒラギノ角ゴ Pro W3" pitchFamily="84" charset="-128"/>
        </a:defRPr>
      </a:lvl1pPr>
      <a:lvl2pPr marL="354013" indent="-176213" algn="l" rtl="0" eaLnBrk="0" fontAlgn="base" hangingPunct="0">
        <a:spcBef>
          <a:spcPts val="600"/>
        </a:spcBef>
        <a:spcAft>
          <a:spcPct val="0"/>
        </a:spcAft>
        <a:defRPr kern="1200" baseline="0">
          <a:solidFill>
            <a:schemeClr val="tx1"/>
          </a:solidFill>
          <a:latin typeface="Arial" pitchFamily="34" charset="0"/>
          <a:ea typeface="ヒラギノ角ゴ Pro W3" pitchFamily="84" charset="-128"/>
          <a:cs typeface="+mn-cs"/>
        </a:defRPr>
      </a:lvl2pPr>
      <a:lvl3pPr marL="215900" indent="-215900" algn="l" rtl="0" eaLnBrk="0" fontAlgn="base" hangingPunct="0">
        <a:spcBef>
          <a:spcPts val="600"/>
        </a:spcBef>
        <a:spcAft>
          <a:spcPct val="0"/>
        </a:spcAft>
        <a:buFont typeface="Arial" pitchFamily="84" charset="0"/>
        <a:buChar char="•"/>
        <a:defRPr kern="1200">
          <a:solidFill>
            <a:schemeClr val="tx1"/>
          </a:solidFill>
          <a:latin typeface="Arial" pitchFamily="34" charset="0"/>
          <a:ea typeface="ヒラギノ角ゴ Pro W3" pitchFamily="84" charset="-128"/>
          <a:cs typeface="+mn-cs"/>
        </a:defRPr>
      </a:lvl3pPr>
      <a:lvl4pPr marL="625475" indent="-190500" algn="l" rtl="0" eaLnBrk="0" fontAlgn="base" hangingPunct="0">
        <a:spcBef>
          <a:spcPts val="600"/>
        </a:spcBef>
        <a:spcAft>
          <a:spcPct val="0"/>
        </a:spcAft>
        <a:buFont typeface="Arial" pitchFamily="34" charset="0"/>
        <a:buChar char="•"/>
        <a:defRPr sz="1600" kern="1200">
          <a:solidFill>
            <a:schemeClr val="tx1"/>
          </a:solidFill>
          <a:latin typeface="Arial" pitchFamily="34" charset="0"/>
          <a:ea typeface="ヒラギノ角ゴ Pro W3" pitchFamily="84" charset="-128"/>
          <a:cs typeface="+mn-cs"/>
        </a:defRPr>
      </a:lvl4pPr>
      <a:lvl5pPr marL="1073150" indent="-177800" algn="l" rtl="0" eaLnBrk="0" fontAlgn="base" hangingPunct="0">
        <a:spcBef>
          <a:spcPct val="20000"/>
        </a:spcBef>
        <a:spcAft>
          <a:spcPct val="0"/>
        </a:spcAft>
        <a:buFont typeface="Arial" pitchFamily="34" charset="0"/>
        <a:buChar char="•"/>
        <a:defRPr sz="1500" kern="1200">
          <a:solidFill>
            <a:schemeClr val="tx1"/>
          </a:solidFill>
          <a:latin typeface="Arial" pitchFamily="34" charset="0"/>
          <a:ea typeface="ヒラギノ角ゴ Pro W3" pitchFamily="84" charset="-128"/>
          <a:cs typeface="+mn-cs"/>
        </a:defRPr>
      </a:lvl5pPr>
      <a:lvl6pPr marL="1520825" indent="-187325" algn="l" defTabSz="914400" rtl="0" eaLnBrk="1" latinLnBrk="0" hangingPunct="1">
        <a:spcBef>
          <a:spcPct val="20000"/>
        </a:spcBef>
        <a:buFontTx/>
        <a:buNone/>
        <a:defRPr sz="1400" kern="1200" baseline="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9.emf"/></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thestocktonproject.files.wordpress.com/2013/10/mgonigle.jpg" TargetMode="Externa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phoutcomes.info/" TargetMode="External"/><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1560" y="2276872"/>
            <a:ext cx="8136904" cy="4392488"/>
          </a:xfrm>
        </p:spPr>
        <p:txBody>
          <a:bodyPr/>
          <a:lstStyle/>
          <a:p>
            <a:r>
              <a:rPr lang="en-GB" sz="4000" dirty="0"/>
              <a:t>Health </a:t>
            </a:r>
            <a:r>
              <a:rPr lang="en-GB" sz="4000" dirty="0" smtClean="0"/>
              <a:t>Inequalities</a:t>
            </a:r>
            <a:r>
              <a:rPr lang="en-GB" sz="4000" dirty="0"/>
              <a:t>, </a:t>
            </a:r>
            <a:r>
              <a:rPr lang="en-GB" sz="4000" dirty="0" smtClean="0"/>
              <a:t>Devolution </a:t>
            </a:r>
            <a:r>
              <a:rPr lang="en-GB" sz="4000" dirty="0"/>
              <a:t>and the North East</a:t>
            </a:r>
            <a:r>
              <a:rPr lang="en-GB" sz="4000" dirty="0" smtClean="0"/>
              <a:t/>
            </a:r>
            <a:br>
              <a:rPr lang="en-GB" sz="4000" dirty="0" smtClean="0"/>
            </a:br>
            <a:r>
              <a:rPr lang="en-GB" sz="2000" dirty="0" smtClean="0"/>
              <a:t/>
            </a:r>
            <a:br>
              <a:rPr lang="en-GB" sz="2000" dirty="0" smtClean="0"/>
            </a:br>
            <a:r>
              <a:rPr lang="en-GB" sz="2400" dirty="0" smtClean="0"/>
              <a:t>Professor Peter Kelly</a:t>
            </a:r>
            <a:br>
              <a:rPr lang="en-GB" sz="2400" dirty="0" smtClean="0"/>
            </a:br>
            <a:r>
              <a:rPr lang="en-GB" sz="2400" dirty="0" smtClean="0"/>
              <a:t>Centre Director  - Public </a:t>
            </a:r>
            <a:r>
              <a:rPr lang="en-GB" sz="2400" dirty="0"/>
              <a:t>Health England North </a:t>
            </a:r>
            <a:r>
              <a:rPr lang="en-GB" sz="2400" dirty="0" smtClean="0"/>
              <a:t>East</a:t>
            </a:r>
            <a:br>
              <a:rPr lang="en-GB" sz="2400" dirty="0" smtClean="0"/>
            </a:br>
            <a:r>
              <a:rPr lang="en-GB" sz="2400" dirty="0"/>
              <a:t/>
            </a:r>
            <a:br>
              <a:rPr lang="en-GB" sz="2400" dirty="0"/>
            </a:br>
            <a:r>
              <a:rPr lang="en-GB" sz="2400" dirty="0"/>
              <a:t>Fuse Quarterly Research Meeting  </a:t>
            </a:r>
            <a:r>
              <a:rPr lang="en-GB" sz="2400" dirty="0" smtClean="0"/>
              <a:t/>
            </a:r>
            <a:br>
              <a:rPr lang="en-GB" sz="2400" dirty="0" smtClean="0"/>
            </a:br>
            <a:r>
              <a:rPr lang="en-GB" sz="2400" i="1" dirty="0" smtClean="0"/>
              <a:t>Equal </a:t>
            </a:r>
            <a:r>
              <a:rPr lang="en-GB" sz="2400" i="1" dirty="0"/>
              <a:t>North: how can we reduce health inequalities in the North? </a:t>
            </a:r>
            <a:r>
              <a:rPr lang="en-GB" sz="2400" dirty="0" smtClean="0"/>
              <a:t/>
            </a:r>
            <a:br>
              <a:rPr lang="en-GB" sz="2400" dirty="0" smtClean="0"/>
            </a:br>
            <a:r>
              <a:rPr lang="en-GB" sz="2400" dirty="0" smtClean="0"/>
              <a:t>12 January </a:t>
            </a:r>
            <a:r>
              <a:rPr lang="en-GB" sz="2400" dirty="0"/>
              <a:t>2017</a:t>
            </a:r>
            <a:br>
              <a:rPr lang="en-GB" sz="2400" dirty="0"/>
            </a:br>
            <a:r>
              <a:rPr lang="en-GB" sz="3600" dirty="0"/>
              <a:t/>
            </a:r>
            <a:br>
              <a:rPr lang="en-GB" sz="3600" dirty="0"/>
            </a:br>
            <a:endParaRPr lang="en-GB" sz="3600" dirty="0"/>
          </a:p>
        </p:txBody>
      </p:sp>
      <p:pic>
        <p:nvPicPr>
          <p:cNvPr id="3" name="Picture 2"/>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79512" y="0"/>
            <a:ext cx="4062984" cy="2005584"/>
          </a:xfrm>
          <a:prstGeom prst="rect">
            <a:avLst/>
          </a:prstGeom>
        </p:spPr>
      </p:pic>
    </p:spTree>
    <p:extLst>
      <p:ext uri="{BB962C8B-B14F-4D97-AF65-F5344CB8AC3E}">
        <p14:creationId xmlns:p14="http://schemas.microsoft.com/office/powerpoint/2010/main" val="57700966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900" dirty="0" smtClean="0"/>
              <a:t>Making Every Contact Count (MECC)</a:t>
            </a:r>
            <a:endParaRPr lang="en-GB" sz="2900" dirty="0"/>
          </a:p>
        </p:txBody>
      </p:sp>
      <p:sp>
        <p:nvSpPr>
          <p:cNvPr id="3" name="Content Placeholder 2"/>
          <p:cNvSpPr>
            <a:spLocks noGrp="1"/>
          </p:cNvSpPr>
          <p:nvPr>
            <p:ph idx="1"/>
          </p:nvPr>
        </p:nvSpPr>
        <p:spPr/>
        <p:txBody>
          <a:bodyPr/>
          <a:lstStyle/>
          <a:p>
            <a:pPr marL="285750" indent="-285750">
              <a:spcBef>
                <a:spcPts val="0"/>
              </a:spcBef>
              <a:buFont typeface="Arial" panose="020B0604020202020204" pitchFamily="34" charset="0"/>
              <a:buChar char="•"/>
            </a:pPr>
            <a:r>
              <a:rPr lang="en-GB" sz="2000" b="1" dirty="0" smtClean="0"/>
              <a:t>North East MECC Conference </a:t>
            </a:r>
            <a:r>
              <a:rPr lang="en-GB" sz="2000" dirty="0" smtClean="0"/>
              <a:t>held on 9 September 2016 showcasing examples of MECC including:</a:t>
            </a:r>
          </a:p>
          <a:p>
            <a:pPr marL="285750" indent="-285750">
              <a:spcBef>
                <a:spcPts val="0"/>
              </a:spcBef>
              <a:buFont typeface="Arial" panose="020B0604020202020204" pitchFamily="34" charset="0"/>
              <a:buChar char="•"/>
            </a:pPr>
            <a:endParaRPr lang="en-GB" sz="2000" dirty="0" smtClean="0"/>
          </a:p>
          <a:p>
            <a:pPr lvl="3">
              <a:spcBef>
                <a:spcPts val="0"/>
              </a:spcBef>
            </a:pPr>
            <a:r>
              <a:rPr lang="en-GB" sz="2000" dirty="0" smtClean="0"/>
              <a:t>Fire and Rescue Service</a:t>
            </a:r>
          </a:p>
          <a:p>
            <a:pPr lvl="3">
              <a:spcBef>
                <a:spcPts val="0"/>
              </a:spcBef>
            </a:pPr>
            <a:r>
              <a:rPr lang="en-GB" sz="2000" dirty="0" smtClean="0"/>
              <a:t>NHS Foundation Trusts </a:t>
            </a:r>
          </a:p>
          <a:p>
            <a:pPr lvl="3">
              <a:spcBef>
                <a:spcPts val="0"/>
              </a:spcBef>
            </a:pPr>
            <a:r>
              <a:rPr lang="en-GB" sz="2000" dirty="0" smtClean="0"/>
              <a:t>Local Authorities </a:t>
            </a:r>
          </a:p>
          <a:p>
            <a:pPr lvl="3">
              <a:spcBef>
                <a:spcPts val="0"/>
              </a:spcBef>
            </a:pPr>
            <a:r>
              <a:rPr lang="en-GB" sz="2000" dirty="0" smtClean="0"/>
              <a:t>Pharmacies </a:t>
            </a:r>
          </a:p>
          <a:p>
            <a:pPr marL="434975" lvl="3" indent="0">
              <a:spcBef>
                <a:spcPts val="0"/>
              </a:spcBef>
              <a:buNone/>
            </a:pPr>
            <a:endParaRPr lang="en-GB" sz="2000" dirty="0" smtClean="0"/>
          </a:p>
          <a:p>
            <a:pPr lvl="2">
              <a:spcBef>
                <a:spcPts val="0"/>
              </a:spcBef>
            </a:pPr>
            <a:r>
              <a:rPr lang="en-GB" sz="2000" b="1" dirty="0" smtClean="0"/>
              <a:t>North East MECC Steering Group to develop a standard approach</a:t>
            </a:r>
          </a:p>
          <a:p>
            <a:pPr lvl="3">
              <a:spcBef>
                <a:spcPts val="0"/>
              </a:spcBef>
            </a:pPr>
            <a:r>
              <a:rPr lang="en-GB" sz="2000" dirty="0" smtClean="0"/>
              <a:t>Standardised training</a:t>
            </a:r>
          </a:p>
          <a:p>
            <a:pPr lvl="3">
              <a:spcBef>
                <a:spcPts val="0"/>
              </a:spcBef>
            </a:pPr>
            <a:r>
              <a:rPr lang="en-GB" sz="2000" dirty="0" smtClean="0"/>
              <a:t>Branding </a:t>
            </a:r>
            <a:endParaRPr lang="en-GB" sz="2000" dirty="0"/>
          </a:p>
          <a:p>
            <a:pPr lvl="3">
              <a:spcBef>
                <a:spcPts val="0"/>
              </a:spcBef>
            </a:pPr>
            <a:r>
              <a:rPr lang="en-GB" sz="2000" dirty="0" smtClean="0"/>
              <a:t>Embedding</a:t>
            </a:r>
            <a:r>
              <a:rPr lang="en-GB" sz="2000" dirty="0"/>
              <a:t>  MECC across all </a:t>
            </a:r>
            <a:r>
              <a:rPr lang="en-GB" sz="2000" dirty="0" smtClean="0"/>
              <a:t>agenda’s</a:t>
            </a:r>
          </a:p>
          <a:p>
            <a:pPr lvl="3">
              <a:spcBef>
                <a:spcPts val="0"/>
              </a:spcBef>
            </a:pPr>
            <a:r>
              <a:rPr lang="en-GB" sz="2000" dirty="0" smtClean="0"/>
              <a:t>Measurable </a:t>
            </a:r>
            <a:r>
              <a:rPr lang="en-GB" sz="2000" dirty="0"/>
              <a:t>– recognition that this was a </a:t>
            </a:r>
            <a:r>
              <a:rPr lang="en-GB" sz="2000" dirty="0" smtClean="0"/>
              <a:t>challenge</a:t>
            </a:r>
            <a:endParaRPr lang="en-GB" sz="2000" dirty="0"/>
          </a:p>
          <a:p>
            <a:pPr lvl="3">
              <a:spcBef>
                <a:spcPts val="0"/>
              </a:spcBef>
            </a:pPr>
            <a:endParaRPr lang="en-GB" dirty="0" smtClean="0"/>
          </a:p>
          <a:p>
            <a:pPr lvl="2"/>
            <a:endParaRPr lang="en-GB" sz="2000" dirty="0" smtClean="0"/>
          </a:p>
        </p:txBody>
      </p:sp>
    </p:spTree>
    <p:extLst>
      <p:ext uri="{BB962C8B-B14F-4D97-AF65-F5344CB8AC3E}">
        <p14:creationId xmlns:p14="http://schemas.microsoft.com/office/powerpoint/2010/main" val="408188149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900" dirty="0"/>
              <a:t>H</a:t>
            </a:r>
            <a:r>
              <a:rPr lang="en-GB" sz="2900" dirty="0" smtClean="0"/>
              <a:t>ealth inequalities</a:t>
            </a:r>
            <a:r>
              <a:rPr lang="en-GB" sz="2900" dirty="0"/>
              <a:t> </a:t>
            </a:r>
          </a:p>
        </p:txBody>
      </p:sp>
      <p:sp>
        <p:nvSpPr>
          <p:cNvPr id="7" name="Content Placeholder 6"/>
          <p:cNvSpPr>
            <a:spLocks noGrp="1"/>
          </p:cNvSpPr>
          <p:nvPr>
            <p:ph idx="1"/>
          </p:nvPr>
        </p:nvSpPr>
        <p:spPr>
          <a:xfrm>
            <a:off x="539552" y="1484784"/>
            <a:ext cx="8280920" cy="4739679"/>
          </a:xfrm>
        </p:spPr>
        <p:txBody>
          <a:bodyPr/>
          <a:lstStyle/>
          <a:p>
            <a:pPr marL="0" indent="0">
              <a:spcBef>
                <a:spcPts val="0"/>
              </a:spcBef>
            </a:pPr>
            <a:r>
              <a:rPr lang="en-GB" sz="2000" dirty="0" smtClean="0"/>
              <a:t>Health inequalities are differences in health status or in the distribution of health determinants between different population groups; driven by -</a:t>
            </a:r>
          </a:p>
          <a:p>
            <a:pPr marL="0" indent="0">
              <a:spcBef>
                <a:spcPts val="0"/>
              </a:spcBef>
            </a:pPr>
            <a:endParaRPr lang="en-GB" sz="2000" dirty="0"/>
          </a:p>
          <a:p>
            <a:pPr marL="268288" indent="-268288">
              <a:spcBef>
                <a:spcPts val="0"/>
              </a:spcBef>
              <a:buAutoNum type="arabicPeriod"/>
            </a:pPr>
            <a:r>
              <a:rPr lang="en-GB" sz="2000" dirty="0" smtClean="0"/>
              <a:t>Structural </a:t>
            </a:r>
            <a:r>
              <a:rPr lang="en-GB" sz="2000" dirty="0"/>
              <a:t>issues – the </a:t>
            </a:r>
            <a:r>
              <a:rPr lang="en-GB" sz="2000" b="1" dirty="0" smtClean="0">
                <a:solidFill>
                  <a:srgbClr val="98002E"/>
                </a:solidFill>
              </a:rPr>
              <a:t>‘causes </a:t>
            </a:r>
            <a:r>
              <a:rPr lang="en-GB" sz="2000" b="1" dirty="0">
                <a:solidFill>
                  <a:srgbClr val="98002E"/>
                </a:solidFill>
              </a:rPr>
              <a:t>of the causes</a:t>
            </a:r>
            <a:r>
              <a:rPr lang="en-GB" sz="2000" b="1" dirty="0" smtClean="0">
                <a:solidFill>
                  <a:srgbClr val="98002E"/>
                </a:solidFill>
              </a:rPr>
              <a:t>’ </a:t>
            </a:r>
            <a:r>
              <a:rPr lang="en-GB" sz="2000" dirty="0" smtClean="0"/>
              <a:t>for example, </a:t>
            </a:r>
            <a:r>
              <a:rPr lang="en-GB" sz="2000" dirty="0"/>
              <a:t>differences </a:t>
            </a:r>
            <a:r>
              <a:rPr lang="en-GB" sz="2000" dirty="0" smtClean="0"/>
              <a:t>in levels of </a:t>
            </a:r>
            <a:r>
              <a:rPr lang="en-GB" sz="2000" b="1" dirty="0" smtClean="0">
                <a:solidFill>
                  <a:srgbClr val="98002E"/>
                </a:solidFill>
              </a:rPr>
              <a:t>income</a:t>
            </a:r>
            <a:r>
              <a:rPr lang="en-GB" sz="2000" dirty="0" smtClean="0"/>
              <a:t> and </a:t>
            </a:r>
            <a:r>
              <a:rPr lang="en-GB" sz="2000" b="1" dirty="0" smtClean="0">
                <a:solidFill>
                  <a:schemeClr val="bg2"/>
                </a:solidFill>
              </a:rPr>
              <a:t>employment</a:t>
            </a:r>
            <a:r>
              <a:rPr lang="en-GB" sz="2000" dirty="0" smtClean="0"/>
              <a:t> experienced by different groups</a:t>
            </a:r>
          </a:p>
          <a:p>
            <a:pPr marL="0" indent="0">
              <a:spcBef>
                <a:spcPts val="0"/>
              </a:spcBef>
            </a:pPr>
            <a:endParaRPr lang="en-GB" sz="2000" dirty="0"/>
          </a:p>
          <a:p>
            <a:pPr marL="268288" indent="-268288">
              <a:spcBef>
                <a:spcPts val="0"/>
              </a:spcBef>
            </a:pPr>
            <a:r>
              <a:rPr lang="en-GB" sz="2000" dirty="0"/>
              <a:t>2. </a:t>
            </a:r>
            <a:r>
              <a:rPr lang="en-GB" sz="2000" b="1" dirty="0">
                <a:solidFill>
                  <a:srgbClr val="98002E"/>
                </a:solidFill>
              </a:rPr>
              <a:t>Unhealthy behaviours </a:t>
            </a:r>
            <a:r>
              <a:rPr lang="en-GB" sz="2000" dirty="0" smtClean="0"/>
              <a:t>such as </a:t>
            </a:r>
            <a:r>
              <a:rPr lang="en-GB" sz="2000" b="1" dirty="0" smtClean="0">
                <a:solidFill>
                  <a:schemeClr val="bg2"/>
                </a:solidFill>
              </a:rPr>
              <a:t>smoking, harmful drinking, poor diet</a:t>
            </a:r>
            <a:r>
              <a:rPr lang="en-GB" sz="2000" dirty="0" smtClean="0"/>
              <a:t> and a </a:t>
            </a:r>
            <a:r>
              <a:rPr lang="en-GB" sz="2000" b="1" dirty="0" smtClean="0">
                <a:solidFill>
                  <a:schemeClr val="bg2"/>
                </a:solidFill>
              </a:rPr>
              <a:t>lack of physical activity</a:t>
            </a:r>
            <a:r>
              <a:rPr lang="en-GB" sz="2000" dirty="0" smtClean="0"/>
              <a:t>. Certain groups are at increased risk of unhealthy behaviours and this contributes </a:t>
            </a:r>
            <a:r>
              <a:rPr lang="en-GB" sz="2000" dirty="0"/>
              <a:t>to inequalities in </a:t>
            </a:r>
            <a:r>
              <a:rPr lang="en-GB" sz="2000" dirty="0" smtClean="0"/>
              <a:t>health   </a:t>
            </a:r>
          </a:p>
          <a:p>
            <a:pPr marL="268288" indent="-268288">
              <a:spcBef>
                <a:spcPts val="0"/>
              </a:spcBef>
            </a:pPr>
            <a:endParaRPr lang="en-GB" sz="2000" dirty="0"/>
          </a:p>
          <a:p>
            <a:pPr marL="263525" indent="-263525">
              <a:spcBef>
                <a:spcPts val="0"/>
              </a:spcBef>
            </a:pPr>
            <a:r>
              <a:rPr lang="en-GB" sz="2000" dirty="0"/>
              <a:t>3. </a:t>
            </a:r>
            <a:r>
              <a:rPr lang="en-GB" sz="2000" b="1" dirty="0" smtClean="0">
                <a:solidFill>
                  <a:srgbClr val="98002E"/>
                </a:solidFill>
              </a:rPr>
              <a:t>Unequal </a:t>
            </a:r>
            <a:r>
              <a:rPr lang="en-GB" sz="2000" b="1" dirty="0">
                <a:solidFill>
                  <a:srgbClr val="98002E"/>
                </a:solidFill>
              </a:rPr>
              <a:t>access </a:t>
            </a:r>
            <a:r>
              <a:rPr lang="en-GB" sz="2000" dirty="0"/>
              <a:t>to or experience of </a:t>
            </a:r>
            <a:r>
              <a:rPr lang="en-GB" sz="2000" dirty="0" smtClean="0"/>
              <a:t>services</a:t>
            </a:r>
            <a:endParaRPr lang="en-GB" sz="2000" dirty="0"/>
          </a:p>
          <a:p>
            <a:pPr marL="0" indent="0">
              <a:spcBef>
                <a:spcPts val="0"/>
              </a:spcBef>
            </a:pPr>
            <a:endParaRPr lang="en-GB" sz="2000" dirty="0"/>
          </a:p>
        </p:txBody>
      </p:sp>
    </p:spTree>
    <p:extLst>
      <p:ext uri="{BB962C8B-B14F-4D97-AF65-F5344CB8AC3E}">
        <p14:creationId xmlns:p14="http://schemas.microsoft.com/office/powerpoint/2010/main" val="119838426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5" descr="Image2"/>
          <p:cNvPicPr>
            <a:picLocks noGrp="1" noChangeAspect="1" noChangeArrowheads="1"/>
          </p:cNvPicPr>
          <p:nvPr>
            <p:ph/>
          </p:nvPr>
        </p:nvPicPr>
        <p:blipFill>
          <a:blip r:embed="rId3" cstate="email">
            <a:extLst>
              <a:ext uri="{28A0092B-C50C-407E-A947-70E740481C1C}">
                <a14:useLocalDpi xmlns:a14="http://schemas.microsoft.com/office/drawing/2010/main" val="0"/>
              </a:ext>
            </a:extLst>
          </a:blip>
          <a:srcRect/>
          <a:stretch>
            <a:fillRect/>
          </a:stretch>
        </p:blipFill>
        <p:spPr>
          <a:xfrm>
            <a:off x="4860032" y="1268760"/>
            <a:ext cx="3472235" cy="4869717"/>
          </a:xfrm>
        </p:spPr>
      </p:pic>
      <p:sp>
        <p:nvSpPr>
          <p:cNvPr id="9219" name="Text Box 5"/>
          <p:cNvSpPr txBox="1">
            <a:spLocks noChangeArrowheads="1"/>
          </p:cNvSpPr>
          <p:nvPr/>
        </p:nvSpPr>
        <p:spPr bwMode="auto">
          <a:xfrm>
            <a:off x="611188" y="1988840"/>
            <a:ext cx="4032820"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spcBef>
                <a:spcPct val="50000"/>
              </a:spcBef>
              <a:buSzPct val="65000"/>
              <a:buFont typeface="Wingdings" panose="05000000000000000000" pitchFamily="2" charset="2"/>
              <a:buNone/>
            </a:pPr>
            <a:r>
              <a:rPr lang="en-GB" altLang="en-US" dirty="0">
                <a:latin typeface="+mj-lt"/>
              </a:rPr>
              <a:t>Consultation launched  October 2007</a:t>
            </a:r>
          </a:p>
          <a:p>
            <a:pPr>
              <a:spcBef>
                <a:spcPct val="50000"/>
              </a:spcBef>
              <a:buSzPct val="65000"/>
              <a:buFont typeface="Wingdings" panose="05000000000000000000" pitchFamily="2" charset="2"/>
              <a:buNone/>
            </a:pPr>
            <a:endParaRPr lang="en-GB" altLang="en-US" dirty="0">
              <a:latin typeface="+mj-lt"/>
            </a:endParaRPr>
          </a:p>
          <a:p>
            <a:pPr>
              <a:spcBef>
                <a:spcPct val="50000"/>
              </a:spcBef>
              <a:buSzPct val="65000"/>
              <a:buFont typeface="Wingdings" panose="05000000000000000000" pitchFamily="2" charset="2"/>
              <a:buNone/>
            </a:pPr>
            <a:r>
              <a:rPr lang="en-GB" altLang="en-US" dirty="0">
                <a:latin typeface="+mj-lt"/>
              </a:rPr>
              <a:t>First edition published    February 2008</a:t>
            </a:r>
          </a:p>
          <a:p>
            <a:pPr>
              <a:spcBef>
                <a:spcPct val="50000"/>
              </a:spcBef>
            </a:pPr>
            <a:endParaRPr lang="en-GB" altLang="en-US" dirty="0"/>
          </a:p>
        </p:txBody>
      </p:sp>
      <p:pic>
        <p:nvPicPr>
          <p:cNvPr id="4" name="Picture 3" descr="PHE_3268_SML_AW.png"/>
          <p:cNvPicPr>
            <a:picLocks noChangeAspect="1"/>
          </p:cNvPicPr>
          <p:nvPr/>
        </p:nvPicPr>
        <p:blipFill>
          <a:blip r:embed="rId4" cstate="print"/>
          <a:stretch>
            <a:fillRect/>
          </a:stretch>
        </p:blipFill>
        <p:spPr>
          <a:xfrm>
            <a:off x="539552" y="372812"/>
            <a:ext cx="1440000" cy="895948"/>
          </a:xfrm>
          <a:prstGeom prst="rect">
            <a:avLst/>
          </a:prstGeom>
        </p:spPr>
      </p:pic>
    </p:spTree>
    <p:extLst>
      <p:ext uri="{BB962C8B-B14F-4D97-AF65-F5344CB8AC3E}">
        <p14:creationId xmlns:p14="http://schemas.microsoft.com/office/powerpoint/2010/main" val="421838172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type="body" idx="4294967295"/>
          </p:nvPr>
        </p:nvSpPr>
        <p:spPr>
          <a:xfrm>
            <a:off x="107504" y="1628328"/>
            <a:ext cx="8352927" cy="3888904"/>
          </a:xfrm>
        </p:spPr>
        <p:txBody>
          <a:bodyPr/>
          <a:lstStyle/>
          <a:p>
            <a:pPr marL="457200" lvl="1" indent="0">
              <a:buFont typeface="Arial" panose="020B0604020202020204" pitchFamily="34" charset="0"/>
              <a:buNone/>
            </a:pPr>
            <a:r>
              <a:rPr lang="en-GB" altLang="en-US" sz="3200" b="1" dirty="0" smtClean="0">
                <a:solidFill>
                  <a:srgbClr val="00AE9E"/>
                </a:solidFill>
              </a:rPr>
              <a:t>Vision</a:t>
            </a:r>
          </a:p>
          <a:p>
            <a:pPr marL="457200" lvl="1" indent="0">
              <a:buFont typeface="Arial" panose="020B0604020202020204" pitchFamily="34" charset="0"/>
              <a:buNone/>
            </a:pPr>
            <a:endParaRPr lang="en-GB" altLang="en-US" sz="3200" dirty="0" smtClean="0"/>
          </a:p>
          <a:p>
            <a:pPr marL="457200" lvl="1" indent="0">
              <a:buFont typeface="Arial" panose="020B0604020202020204" pitchFamily="34" charset="0"/>
              <a:buNone/>
            </a:pPr>
            <a:r>
              <a:rPr lang="en-GB" altLang="en-US" sz="2400" dirty="0" smtClean="0"/>
              <a:t>The North East will have the best and fairest health and well-being, and will be recognised for its outstanding and sustainable quality of life</a:t>
            </a:r>
          </a:p>
          <a:p>
            <a:pPr marL="457200" lvl="1" indent="0">
              <a:buFont typeface="Wingdings" panose="05000000000000000000" pitchFamily="2" charset="2"/>
              <a:buChar char="§"/>
            </a:pPr>
            <a:endParaRPr lang="en-GB" altLang="en-US" sz="3200" dirty="0" smtClean="0"/>
          </a:p>
        </p:txBody>
      </p:sp>
      <p:pic>
        <p:nvPicPr>
          <p:cNvPr id="3" name="Picture 2" descr="PHE_3268_SML_AW.png"/>
          <p:cNvPicPr>
            <a:picLocks noChangeAspect="1"/>
          </p:cNvPicPr>
          <p:nvPr/>
        </p:nvPicPr>
        <p:blipFill>
          <a:blip r:embed="rId3" cstate="print"/>
          <a:stretch>
            <a:fillRect/>
          </a:stretch>
        </p:blipFill>
        <p:spPr>
          <a:xfrm>
            <a:off x="539552" y="372812"/>
            <a:ext cx="1440000" cy="895948"/>
          </a:xfrm>
          <a:prstGeom prst="rect">
            <a:avLst/>
          </a:prstGeom>
        </p:spPr>
      </p:pic>
    </p:spTree>
    <p:extLst>
      <p:ext uri="{BB962C8B-B14F-4D97-AF65-F5344CB8AC3E}">
        <p14:creationId xmlns:p14="http://schemas.microsoft.com/office/powerpoint/2010/main" val="252215201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39752" y="620688"/>
            <a:ext cx="5818902" cy="648072"/>
          </a:xfrm>
        </p:spPr>
        <p:txBody>
          <a:bodyPr>
            <a:normAutofit/>
          </a:bodyPr>
          <a:lstStyle/>
          <a:p>
            <a:r>
              <a:rPr lang="en-GB" sz="3200" b="1" dirty="0" smtClean="0"/>
              <a:t>Overview</a:t>
            </a:r>
            <a:endParaRPr lang="en-GB" sz="3200" b="1" dirty="0"/>
          </a:p>
        </p:txBody>
      </p:sp>
      <p:pic>
        <p:nvPicPr>
          <p:cNvPr id="8"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69354" y="1545025"/>
            <a:ext cx="3161234" cy="450011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pic>
        <p:nvPicPr>
          <p:cNvPr id="1026" name="Picture 2"/>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rot="971853">
            <a:off x="4624836" y="1548551"/>
            <a:ext cx="3769324" cy="4684321"/>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pic>
        <p:nvPicPr>
          <p:cNvPr id="9" name="Picture 8" descr="PHE_3268_SML_AW.png"/>
          <p:cNvPicPr>
            <a:picLocks noChangeAspect="1"/>
          </p:cNvPicPr>
          <p:nvPr/>
        </p:nvPicPr>
        <p:blipFill>
          <a:blip r:embed="rId5" cstate="print"/>
          <a:stretch>
            <a:fillRect/>
          </a:stretch>
        </p:blipFill>
        <p:spPr>
          <a:xfrm>
            <a:off x="539552" y="372812"/>
            <a:ext cx="1440000" cy="895948"/>
          </a:xfrm>
          <a:prstGeom prst="rect">
            <a:avLst/>
          </a:prstGeom>
        </p:spPr>
      </p:pic>
    </p:spTree>
    <p:extLst>
      <p:ext uri="{BB962C8B-B14F-4D97-AF65-F5344CB8AC3E}">
        <p14:creationId xmlns:p14="http://schemas.microsoft.com/office/powerpoint/2010/main" val="66049704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bwMode="auto">
          <a:xfrm>
            <a:off x="557214" y="548681"/>
            <a:ext cx="8029575" cy="792088"/>
          </a:xfrm>
        </p:spPr>
        <p:txBody>
          <a:bodyPr wrap="square" numCol="1" compatLnSpc="1">
            <a:prstTxWarp prst="textNoShape">
              <a:avLst/>
            </a:prstTxWarp>
            <a:normAutofit/>
          </a:bodyPr>
          <a:lstStyle/>
          <a:p>
            <a:pPr fontAlgn="auto">
              <a:spcAft>
                <a:spcPts val="0"/>
              </a:spcAft>
              <a:defRPr/>
            </a:pPr>
            <a:r>
              <a:rPr lang="en-GB" sz="2900" b="1" dirty="0" smtClean="0">
                <a:ea typeface="+mj-ea"/>
                <a:cs typeface="+mj-cs"/>
              </a:rPr>
              <a:t>Life expectancy at birth by deprivation decile</a:t>
            </a:r>
            <a:endParaRPr lang="en-US" sz="2900" b="1" dirty="0">
              <a:ea typeface="+mj-ea"/>
              <a:cs typeface="+mj-cs"/>
            </a:endParaRPr>
          </a:p>
        </p:txBody>
      </p:sp>
      <p:pic>
        <p:nvPicPr>
          <p:cNvPr id="1026"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20938" y="1124746"/>
            <a:ext cx="8355519" cy="49854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467544" y="5991091"/>
            <a:ext cx="6624736" cy="246221"/>
          </a:xfrm>
          <a:prstGeom prst="rect">
            <a:avLst/>
          </a:prstGeom>
          <a:noFill/>
        </p:spPr>
        <p:txBody>
          <a:bodyPr wrap="square" rtlCol="0">
            <a:spAutoFit/>
          </a:bodyPr>
          <a:lstStyle/>
          <a:p>
            <a:r>
              <a:rPr lang="en-GB" sz="1000" dirty="0" smtClean="0"/>
              <a:t>Extract from Investigating the life expectancy gap in Stockton on Tees by Andy Graham, Public Health Registrar</a:t>
            </a:r>
            <a:endParaRPr lang="en-GB" sz="1000" dirty="0"/>
          </a:p>
        </p:txBody>
      </p:sp>
    </p:spTree>
    <p:extLst>
      <p:ext uri="{BB962C8B-B14F-4D97-AF65-F5344CB8AC3E}">
        <p14:creationId xmlns:p14="http://schemas.microsoft.com/office/powerpoint/2010/main" val="226983615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bwMode="auto">
          <a:xfrm>
            <a:off x="557214" y="548681"/>
            <a:ext cx="8029575" cy="792088"/>
          </a:xfrm>
        </p:spPr>
        <p:txBody>
          <a:bodyPr wrap="square" numCol="1" compatLnSpc="1">
            <a:prstTxWarp prst="textNoShape">
              <a:avLst/>
            </a:prstTxWarp>
            <a:noAutofit/>
          </a:bodyPr>
          <a:lstStyle/>
          <a:p>
            <a:pPr fontAlgn="auto">
              <a:spcAft>
                <a:spcPts val="0"/>
              </a:spcAft>
              <a:defRPr/>
            </a:pPr>
            <a:r>
              <a:rPr lang="en-GB" sz="2900" b="1" dirty="0"/>
              <a:t>Age-standardised mortality rates for all deaths per 100,000 population, 2012-14 </a:t>
            </a:r>
            <a:endParaRPr lang="en-US" sz="2900" b="1" dirty="0">
              <a:ea typeface="+mj-ea"/>
              <a:cs typeface="+mj-cs"/>
            </a:endParaRPr>
          </a:p>
        </p:txBody>
      </p:sp>
      <p:sp>
        <p:nvSpPr>
          <p:cNvPr id="6" name="TextBox 5"/>
          <p:cNvSpPr txBox="1"/>
          <p:nvPr/>
        </p:nvSpPr>
        <p:spPr>
          <a:xfrm>
            <a:off x="467544" y="5991091"/>
            <a:ext cx="6624736" cy="246221"/>
          </a:xfrm>
          <a:prstGeom prst="rect">
            <a:avLst/>
          </a:prstGeom>
          <a:noFill/>
        </p:spPr>
        <p:txBody>
          <a:bodyPr wrap="square" rtlCol="0">
            <a:spAutoFit/>
          </a:bodyPr>
          <a:lstStyle/>
          <a:p>
            <a:r>
              <a:rPr lang="en-GB" sz="1000" dirty="0" smtClean="0"/>
              <a:t>Extract from Investigating the life expectancy gap in Stockton on Tees by Andy Graham, Public Health Registrar</a:t>
            </a:r>
            <a:endParaRPr lang="en-GB" sz="1000" dirty="0"/>
          </a:p>
        </p:txBody>
      </p:sp>
      <p:pic>
        <p:nvPicPr>
          <p:cNvPr id="8194"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464030" y="1364094"/>
            <a:ext cx="8348647" cy="45361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7355710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bwMode="auto">
          <a:xfrm>
            <a:off x="557214" y="332657"/>
            <a:ext cx="8029575" cy="1008112"/>
          </a:xfrm>
        </p:spPr>
        <p:txBody>
          <a:bodyPr wrap="square" numCol="1" compatLnSpc="1">
            <a:prstTxWarp prst="textNoShape">
              <a:avLst/>
            </a:prstTxWarp>
            <a:noAutofit/>
          </a:bodyPr>
          <a:lstStyle/>
          <a:p>
            <a:pPr fontAlgn="auto">
              <a:spcAft>
                <a:spcPts val="0"/>
              </a:spcAft>
              <a:defRPr/>
            </a:pPr>
            <a:r>
              <a:rPr lang="en-GB" sz="2400" b="1" dirty="0"/>
              <a:t>Age-specific crude mortality rates for most and least deprived deciles in three local authorities for males per 1,000 population, 2012-14 </a:t>
            </a:r>
            <a:endParaRPr lang="en-US" sz="2400" b="1" dirty="0">
              <a:ea typeface="+mj-ea"/>
              <a:cs typeface="+mj-cs"/>
            </a:endParaRPr>
          </a:p>
        </p:txBody>
      </p:sp>
      <p:sp>
        <p:nvSpPr>
          <p:cNvPr id="6" name="TextBox 5"/>
          <p:cNvSpPr txBox="1"/>
          <p:nvPr/>
        </p:nvSpPr>
        <p:spPr>
          <a:xfrm>
            <a:off x="467544" y="6135107"/>
            <a:ext cx="6624736" cy="246221"/>
          </a:xfrm>
          <a:prstGeom prst="rect">
            <a:avLst/>
          </a:prstGeom>
          <a:noFill/>
        </p:spPr>
        <p:txBody>
          <a:bodyPr wrap="square" rtlCol="0">
            <a:spAutoFit/>
          </a:bodyPr>
          <a:lstStyle/>
          <a:p>
            <a:r>
              <a:rPr lang="en-GB" sz="1000" dirty="0" smtClean="0"/>
              <a:t>Extract from Investigating the life expectancy gap in Stockton on Tees by Andy Graham, Public Health Registrar</a:t>
            </a:r>
            <a:endParaRPr lang="en-GB" sz="1000" dirty="0"/>
          </a:p>
        </p:txBody>
      </p:sp>
      <p:pic>
        <p:nvPicPr>
          <p:cNvPr id="3"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453165" y="1700809"/>
            <a:ext cx="8484288" cy="44342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8280289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2900" dirty="0" smtClean="0"/>
              <a:t>North East Commission for Health and Social Care Integration</a:t>
            </a:r>
            <a:endParaRPr lang="en-GB" sz="2900" dirty="0"/>
          </a:p>
        </p:txBody>
      </p:sp>
      <p:pic>
        <p:nvPicPr>
          <p:cNvPr id="5" name="Content Placeholder 4"/>
          <p:cNvPicPr>
            <a:picLocks noGrp="1"/>
          </p:cNvPicPr>
          <p:nvPr>
            <p:ph idx="1"/>
          </p:nvPr>
        </p:nvPicPr>
        <p:blipFill rotWithShape="1">
          <a:blip r:embed="rId2"/>
          <a:srcRect l="31118" t="11277" r="32313" b="5957"/>
          <a:stretch/>
        </p:blipFill>
        <p:spPr bwMode="auto">
          <a:xfrm>
            <a:off x="5148064" y="1700808"/>
            <a:ext cx="2971683" cy="4380334"/>
          </a:xfrm>
          <a:prstGeom prst="rect">
            <a:avLst/>
          </a:prstGeom>
          <a:ln>
            <a:solidFill>
              <a:schemeClr val="tx1"/>
            </a:solidFill>
          </a:ln>
          <a:extLst>
            <a:ext uri="{53640926-AAD7-44D8-BBD7-CCE9431645EC}">
              <a14:shadowObscured xmlns:a14="http://schemas.microsoft.com/office/drawing/2010/main"/>
            </a:ext>
          </a:extLst>
        </p:spPr>
      </p:pic>
      <p:sp>
        <p:nvSpPr>
          <p:cNvPr id="6" name="TextBox 5"/>
          <p:cNvSpPr txBox="1"/>
          <p:nvPr/>
        </p:nvSpPr>
        <p:spPr>
          <a:xfrm>
            <a:off x="539552" y="2420888"/>
            <a:ext cx="4104456" cy="2308324"/>
          </a:xfrm>
          <a:prstGeom prst="rect">
            <a:avLst/>
          </a:prstGeom>
          <a:noFill/>
        </p:spPr>
        <p:txBody>
          <a:bodyPr wrap="square" rtlCol="0">
            <a:spAutoFit/>
          </a:bodyPr>
          <a:lstStyle/>
          <a:p>
            <a:r>
              <a:rPr lang="en-GB" sz="1600" dirty="0"/>
              <a:t>Closing the healthy </a:t>
            </a:r>
            <a:r>
              <a:rPr lang="en-GB" sz="1600" dirty="0" smtClean="0"/>
              <a:t>life expectancy </a:t>
            </a:r>
            <a:r>
              <a:rPr lang="en-GB" sz="1600" dirty="0"/>
              <a:t>gap with the rest of the UK over the next decade would add 400,000</a:t>
            </a:r>
          </a:p>
          <a:p>
            <a:r>
              <a:rPr lang="en-GB" sz="1600" dirty="0"/>
              <a:t>additional years of active, healthy life for the people of the </a:t>
            </a:r>
            <a:r>
              <a:rPr lang="en-GB" sz="1600" dirty="0" smtClean="0"/>
              <a:t>region</a:t>
            </a:r>
          </a:p>
          <a:p>
            <a:endParaRPr lang="en-GB" sz="1600" dirty="0" smtClean="0"/>
          </a:p>
          <a:p>
            <a:r>
              <a:rPr lang="en-GB" sz="1600" dirty="0">
                <a:solidFill>
                  <a:srgbClr val="0070C0"/>
                </a:solidFill>
              </a:rPr>
              <a:t>Duncan Selbie,</a:t>
            </a:r>
          </a:p>
          <a:p>
            <a:r>
              <a:rPr lang="en-GB" sz="1600" dirty="0">
                <a:solidFill>
                  <a:srgbClr val="0070C0"/>
                </a:solidFill>
              </a:rPr>
              <a:t>Chief Executive of Public Health England</a:t>
            </a:r>
          </a:p>
          <a:p>
            <a:r>
              <a:rPr lang="en-GB" sz="1600" dirty="0">
                <a:solidFill>
                  <a:srgbClr val="0070C0"/>
                </a:solidFill>
              </a:rPr>
              <a:t>and Chair of the Commission</a:t>
            </a:r>
          </a:p>
        </p:txBody>
      </p:sp>
    </p:spTree>
    <p:extLst>
      <p:ext uri="{BB962C8B-B14F-4D97-AF65-F5344CB8AC3E}">
        <p14:creationId xmlns:p14="http://schemas.microsoft.com/office/powerpoint/2010/main" val="48708985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Health and Wealth – Closing the gap in the North East</a:t>
            </a:r>
            <a:endParaRPr lang="en-GB" dirty="0"/>
          </a:p>
        </p:txBody>
      </p:sp>
      <p:sp>
        <p:nvSpPr>
          <p:cNvPr id="3" name="Content Placeholder 2"/>
          <p:cNvSpPr>
            <a:spLocks noGrp="1"/>
          </p:cNvSpPr>
          <p:nvPr>
            <p:ph idx="1"/>
          </p:nvPr>
        </p:nvSpPr>
        <p:spPr>
          <a:xfrm>
            <a:off x="467544" y="1988840"/>
            <a:ext cx="8028000" cy="4104455"/>
          </a:xfrm>
        </p:spPr>
        <p:txBody>
          <a:bodyPr/>
          <a:lstStyle/>
          <a:p>
            <a:pPr>
              <a:buFont typeface="Arial" panose="020B0604020202020204" pitchFamily="34" charset="0"/>
              <a:buChar char="•"/>
            </a:pPr>
            <a:r>
              <a:rPr lang="en-GB" sz="2000" dirty="0" smtClean="0"/>
              <a:t>Despite increases in life expectancy, the health </a:t>
            </a:r>
            <a:r>
              <a:rPr lang="en-GB" sz="2000" dirty="0"/>
              <a:t>and wellbeing gap with the </a:t>
            </a:r>
            <a:r>
              <a:rPr lang="en-GB" sz="2000" dirty="0" smtClean="0"/>
              <a:t>rest of the UK </a:t>
            </a:r>
            <a:r>
              <a:rPr lang="en-GB" sz="2000" dirty="0"/>
              <a:t>and health inequalities within the </a:t>
            </a:r>
            <a:r>
              <a:rPr lang="en-GB" sz="2000" dirty="0" smtClean="0"/>
              <a:t>region remain </a:t>
            </a:r>
            <a:r>
              <a:rPr lang="en-GB" sz="2000" dirty="0"/>
              <a:t>stubbornly </a:t>
            </a:r>
            <a:r>
              <a:rPr lang="en-GB" sz="2000" dirty="0" smtClean="0"/>
              <a:t>high</a:t>
            </a:r>
          </a:p>
          <a:p>
            <a:pPr>
              <a:buFont typeface="Arial" panose="020B0604020202020204" pitchFamily="34" charset="0"/>
              <a:buChar char="•"/>
            </a:pPr>
            <a:endParaRPr lang="en-GB" sz="2000" dirty="0" smtClean="0"/>
          </a:p>
          <a:p>
            <a:pPr>
              <a:buFont typeface="Arial" panose="020B0604020202020204" pitchFamily="34" charset="0"/>
              <a:buChar char="•"/>
            </a:pPr>
            <a:r>
              <a:rPr lang="en-GB" sz="2000" dirty="0" smtClean="0"/>
              <a:t>Poor </a:t>
            </a:r>
            <a:r>
              <a:rPr lang="en-GB" sz="2000" dirty="0"/>
              <a:t>population health leads to </a:t>
            </a:r>
            <a:r>
              <a:rPr lang="en-GB" sz="2000" dirty="0" smtClean="0"/>
              <a:t>overuse of health and social services, </a:t>
            </a:r>
            <a:r>
              <a:rPr lang="en-GB" sz="2000" dirty="0"/>
              <a:t>resulting in a </a:t>
            </a:r>
            <a:r>
              <a:rPr lang="en-GB" sz="2000" dirty="0" smtClean="0"/>
              <a:t>system over-focussed </a:t>
            </a:r>
            <a:r>
              <a:rPr lang="en-GB" sz="2000" dirty="0"/>
              <a:t>on the treatment of ill health </a:t>
            </a:r>
            <a:r>
              <a:rPr lang="en-GB" sz="2000" dirty="0" smtClean="0"/>
              <a:t>at the </a:t>
            </a:r>
            <a:r>
              <a:rPr lang="en-GB" sz="2000" dirty="0"/>
              <a:t>expense of preventing </a:t>
            </a:r>
            <a:r>
              <a:rPr lang="en-GB" sz="2000" dirty="0" smtClean="0"/>
              <a:t>it </a:t>
            </a:r>
          </a:p>
          <a:p>
            <a:pPr>
              <a:buFont typeface="Arial" panose="020B0604020202020204" pitchFamily="34" charset="0"/>
              <a:buChar char="•"/>
            </a:pPr>
            <a:endParaRPr lang="en-GB" sz="2000" dirty="0" smtClean="0"/>
          </a:p>
          <a:p>
            <a:pPr>
              <a:buFont typeface="Arial" panose="020B0604020202020204" pitchFamily="34" charset="0"/>
              <a:buChar char="•"/>
            </a:pPr>
            <a:r>
              <a:rPr lang="en-GB" sz="2000" dirty="0" smtClean="0"/>
              <a:t>It </a:t>
            </a:r>
            <a:r>
              <a:rPr lang="en-GB" sz="2000" dirty="0"/>
              <a:t>also </a:t>
            </a:r>
            <a:r>
              <a:rPr lang="en-GB" sz="2000" dirty="0" smtClean="0"/>
              <a:t>reduces productivity </a:t>
            </a:r>
            <a:r>
              <a:rPr lang="en-GB" sz="2000" dirty="0"/>
              <a:t>and hampers economic </a:t>
            </a:r>
            <a:r>
              <a:rPr lang="en-GB" sz="2000" dirty="0" smtClean="0"/>
              <a:t>growth, entrenching </a:t>
            </a:r>
            <a:r>
              <a:rPr lang="en-GB" sz="2000" dirty="0"/>
              <a:t>the income inequalities </a:t>
            </a:r>
            <a:r>
              <a:rPr lang="en-GB" sz="2000" dirty="0" smtClean="0"/>
              <a:t>which contribute </a:t>
            </a:r>
            <a:r>
              <a:rPr lang="en-GB" sz="2000" dirty="0"/>
              <a:t>to poor </a:t>
            </a:r>
            <a:r>
              <a:rPr lang="en-GB" sz="2000" dirty="0" smtClean="0"/>
              <a:t>health </a:t>
            </a:r>
          </a:p>
        </p:txBody>
      </p:sp>
    </p:spTree>
    <p:extLst>
      <p:ext uri="{BB962C8B-B14F-4D97-AF65-F5344CB8AC3E}">
        <p14:creationId xmlns:p14="http://schemas.microsoft.com/office/powerpoint/2010/main" val="133979792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900" dirty="0"/>
              <a:t>H</a:t>
            </a:r>
            <a:r>
              <a:rPr lang="en-GB" sz="2900" dirty="0" smtClean="0"/>
              <a:t>ealth inequalities</a:t>
            </a:r>
            <a:r>
              <a:rPr lang="en-GB" sz="2900" dirty="0"/>
              <a:t> </a:t>
            </a:r>
          </a:p>
        </p:txBody>
      </p:sp>
      <p:sp>
        <p:nvSpPr>
          <p:cNvPr id="7" name="Content Placeholder 6"/>
          <p:cNvSpPr>
            <a:spLocks noGrp="1"/>
          </p:cNvSpPr>
          <p:nvPr>
            <p:ph idx="1"/>
          </p:nvPr>
        </p:nvSpPr>
        <p:spPr>
          <a:xfrm>
            <a:off x="539552" y="1484784"/>
            <a:ext cx="8280920" cy="4739679"/>
          </a:xfrm>
        </p:spPr>
        <p:txBody>
          <a:bodyPr/>
          <a:lstStyle/>
          <a:p>
            <a:pPr marL="0" indent="0">
              <a:spcBef>
                <a:spcPts val="0"/>
              </a:spcBef>
            </a:pPr>
            <a:r>
              <a:rPr lang="en-GB" sz="2000" dirty="0" smtClean="0"/>
              <a:t>Health inequalities are differences in health status or in the distribution of health determinants between different population groups; driven by -</a:t>
            </a:r>
          </a:p>
          <a:p>
            <a:pPr marL="0" indent="0">
              <a:spcBef>
                <a:spcPts val="0"/>
              </a:spcBef>
            </a:pPr>
            <a:endParaRPr lang="en-GB" sz="2000" dirty="0"/>
          </a:p>
          <a:p>
            <a:pPr marL="268288" indent="-268288">
              <a:spcBef>
                <a:spcPts val="0"/>
              </a:spcBef>
              <a:buAutoNum type="arabicPeriod"/>
            </a:pPr>
            <a:r>
              <a:rPr lang="en-GB" sz="2000" dirty="0" smtClean="0"/>
              <a:t>Structural </a:t>
            </a:r>
            <a:r>
              <a:rPr lang="en-GB" sz="2000" dirty="0"/>
              <a:t>issues – the </a:t>
            </a:r>
            <a:r>
              <a:rPr lang="en-GB" sz="2000" b="1" dirty="0" smtClean="0">
                <a:solidFill>
                  <a:srgbClr val="98002E"/>
                </a:solidFill>
              </a:rPr>
              <a:t>‘causes </a:t>
            </a:r>
            <a:r>
              <a:rPr lang="en-GB" sz="2000" b="1" dirty="0">
                <a:solidFill>
                  <a:srgbClr val="98002E"/>
                </a:solidFill>
              </a:rPr>
              <a:t>of the causes</a:t>
            </a:r>
            <a:r>
              <a:rPr lang="en-GB" sz="2000" b="1" dirty="0" smtClean="0">
                <a:solidFill>
                  <a:srgbClr val="98002E"/>
                </a:solidFill>
              </a:rPr>
              <a:t>’ </a:t>
            </a:r>
            <a:r>
              <a:rPr lang="en-GB" sz="2000" dirty="0" smtClean="0"/>
              <a:t>for example, </a:t>
            </a:r>
            <a:r>
              <a:rPr lang="en-GB" sz="2000" dirty="0"/>
              <a:t>differences </a:t>
            </a:r>
            <a:r>
              <a:rPr lang="en-GB" sz="2000" dirty="0" smtClean="0"/>
              <a:t>in levels of </a:t>
            </a:r>
            <a:r>
              <a:rPr lang="en-GB" sz="2000" b="1" dirty="0" smtClean="0">
                <a:solidFill>
                  <a:srgbClr val="98002E"/>
                </a:solidFill>
              </a:rPr>
              <a:t>income</a:t>
            </a:r>
            <a:r>
              <a:rPr lang="en-GB" sz="2000" dirty="0" smtClean="0"/>
              <a:t> and </a:t>
            </a:r>
            <a:r>
              <a:rPr lang="en-GB" sz="2000" b="1" dirty="0" smtClean="0">
                <a:solidFill>
                  <a:schemeClr val="bg2"/>
                </a:solidFill>
              </a:rPr>
              <a:t>employment</a:t>
            </a:r>
            <a:r>
              <a:rPr lang="en-GB" sz="2000" dirty="0" smtClean="0"/>
              <a:t> experienced by different groups</a:t>
            </a:r>
          </a:p>
          <a:p>
            <a:pPr marL="0" indent="0">
              <a:spcBef>
                <a:spcPts val="0"/>
              </a:spcBef>
            </a:pPr>
            <a:endParaRPr lang="en-GB" sz="2000" dirty="0"/>
          </a:p>
          <a:p>
            <a:pPr marL="268288" indent="-268288">
              <a:spcBef>
                <a:spcPts val="0"/>
              </a:spcBef>
            </a:pPr>
            <a:r>
              <a:rPr lang="en-GB" sz="2000" dirty="0"/>
              <a:t>2. </a:t>
            </a:r>
            <a:r>
              <a:rPr lang="en-GB" sz="2000" b="1" dirty="0">
                <a:solidFill>
                  <a:srgbClr val="98002E"/>
                </a:solidFill>
              </a:rPr>
              <a:t>Unhealthy behaviours </a:t>
            </a:r>
            <a:r>
              <a:rPr lang="en-GB" sz="2000" dirty="0" smtClean="0"/>
              <a:t>such as </a:t>
            </a:r>
            <a:r>
              <a:rPr lang="en-GB" sz="2000" b="1" dirty="0" smtClean="0">
                <a:solidFill>
                  <a:schemeClr val="bg2"/>
                </a:solidFill>
              </a:rPr>
              <a:t>smoking, harmful drinking, poor diet</a:t>
            </a:r>
            <a:r>
              <a:rPr lang="en-GB" sz="2000" dirty="0" smtClean="0"/>
              <a:t> and a </a:t>
            </a:r>
            <a:r>
              <a:rPr lang="en-GB" sz="2000" b="1" dirty="0" smtClean="0">
                <a:solidFill>
                  <a:schemeClr val="bg2"/>
                </a:solidFill>
              </a:rPr>
              <a:t>lack of physical activity</a:t>
            </a:r>
            <a:r>
              <a:rPr lang="en-GB" sz="2000" dirty="0" smtClean="0"/>
              <a:t>. Certain groups are at increased risk of unhealthy behaviours and this contributes </a:t>
            </a:r>
            <a:r>
              <a:rPr lang="en-GB" sz="2000" dirty="0"/>
              <a:t>to inequalities in </a:t>
            </a:r>
            <a:r>
              <a:rPr lang="en-GB" sz="2000" dirty="0" smtClean="0"/>
              <a:t>health</a:t>
            </a:r>
          </a:p>
          <a:p>
            <a:pPr marL="268288" indent="-268288">
              <a:spcBef>
                <a:spcPts val="0"/>
              </a:spcBef>
            </a:pPr>
            <a:endParaRPr lang="en-GB" sz="2000" dirty="0"/>
          </a:p>
          <a:p>
            <a:pPr marL="263525" indent="-263525">
              <a:spcBef>
                <a:spcPts val="0"/>
              </a:spcBef>
            </a:pPr>
            <a:r>
              <a:rPr lang="en-GB" sz="2000" dirty="0"/>
              <a:t>3. </a:t>
            </a:r>
            <a:r>
              <a:rPr lang="en-GB" sz="2000" b="1" dirty="0" smtClean="0">
                <a:solidFill>
                  <a:srgbClr val="98002E"/>
                </a:solidFill>
              </a:rPr>
              <a:t>Unequal </a:t>
            </a:r>
            <a:r>
              <a:rPr lang="en-GB" sz="2000" b="1" dirty="0">
                <a:solidFill>
                  <a:srgbClr val="98002E"/>
                </a:solidFill>
              </a:rPr>
              <a:t>access </a:t>
            </a:r>
            <a:r>
              <a:rPr lang="en-GB" sz="2000" dirty="0"/>
              <a:t>to or experience of </a:t>
            </a:r>
            <a:r>
              <a:rPr lang="en-GB" sz="2000" dirty="0" smtClean="0"/>
              <a:t>services</a:t>
            </a:r>
            <a:endParaRPr lang="en-GB" sz="2000" dirty="0"/>
          </a:p>
          <a:p>
            <a:pPr marL="0" indent="0">
              <a:spcBef>
                <a:spcPts val="0"/>
              </a:spcBef>
            </a:pPr>
            <a:endParaRPr lang="en-GB" sz="2000" dirty="0"/>
          </a:p>
        </p:txBody>
      </p:sp>
    </p:spTree>
    <p:extLst>
      <p:ext uri="{BB962C8B-B14F-4D97-AF65-F5344CB8AC3E}">
        <p14:creationId xmlns:p14="http://schemas.microsoft.com/office/powerpoint/2010/main" val="141228545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1484784"/>
            <a:ext cx="8028000" cy="648072"/>
          </a:xfrm>
        </p:spPr>
        <p:txBody>
          <a:bodyPr>
            <a:normAutofit/>
          </a:bodyPr>
          <a:lstStyle/>
          <a:p>
            <a:r>
              <a:rPr lang="en-GB" sz="2900" b="1" dirty="0" smtClean="0"/>
              <a:t>Health and Wealth – 10 recommendations</a:t>
            </a:r>
            <a:endParaRPr lang="en-GB" sz="2900" b="1" dirty="0"/>
          </a:p>
        </p:txBody>
      </p:sp>
      <p:sp>
        <p:nvSpPr>
          <p:cNvPr id="3" name="Content Placeholder 2"/>
          <p:cNvSpPr>
            <a:spLocks noGrp="1"/>
          </p:cNvSpPr>
          <p:nvPr>
            <p:ph idx="1"/>
          </p:nvPr>
        </p:nvSpPr>
        <p:spPr>
          <a:xfrm>
            <a:off x="467544" y="2217713"/>
            <a:ext cx="8028000" cy="4379639"/>
          </a:xfrm>
        </p:spPr>
        <p:txBody>
          <a:bodyPr/>
          <a:lstStyle/>
          <a:p>
            <a:pPr>
              <a:spcAft>
                <a:spcPts val="1200"/>
              </a:spcAft>
              <a:buFont typeface="Arial" panose="020B0604020202020204" pitchFamily="34" charset="0"/>
              <a:buChar char="•"/>
            </a:pPr>
            <a:r>
              <a:rPr lang="en-GB" sz="2400" dirty="0" smtClean="0"/>
              <a:t>1   Set an ambition to radically increase spending on prevention</a:t>
            </a:r>
          </a:p>
          <a:p>
            <a:pPr>
              <a:spcAft>
                <a:spcPts val="1200"/>
              </a:spcAft>
              <a:buFont typeface="Arial" panose="020B0604020202020204" pitchFamily="34" charset="0"/>
              <a:buChar char="•"/>
            </a:pPr>
            <a:r>
              <a:rPr lang="en-GB" sz="2400" dirty="0" smtClean="0"/>
              <a:t>8   Leaders within organisations will need to look beyond the interests of their own organisations to drive improvement in wellbeing outcomes across NECA</a:t>
            </a:r>
          </a:p>
          <a:p>
            <a:pPr>
              <a:spcAft>
                <a:spcPts val="1200"/>
              </a:spcAft>
              <a:buFont typeface="Arial" panose="020B0604020202020204" pitchFamily="34" charset="0"/>
              <a:buChar char="•"/>
            </a:pPr>
            <a:r>
              <a:rPr lang="en-GB" sz="2400" dirty="0" smtClean="0"/>
              <a:t>9   Governance should be established at NECA level to drive forward implementations of these recommendations</a:t>
            </a:r>
            <a:endParaRPr lang="en-GB" sz="2400" dirty="0"/>
          </a:p>
        </p:txBody>
      </p:sp>
      <p:pic>
        <p:nvPicPr>
          <p:cNvPr id="6" name="Picture 5" descr="PHE_3268_SML_AW.png"/>
          <p:cNvPicPr>
            <a:picLocks noChangeAspect="1"/>
          </p:cNvPicPr>
          <p:nvPr/>
        </p:nvPicPr>
        <p:blipFill>
          <a:blip r:embed="rId3" cstate="print"/>
          <a:stretch>
            <a:fillRect/>
          </a:stretch>
        </p:blipFill>
        <p:spPr>
          <a:xfrm>
            <a:off x="539552" y="372812"/>
            <a:ext cx="1440000" cy="895948"/>
          </a:xfrm>
          <a:prstGeom prst="rect">
            <a:avLst/>
          </a:prstGeom>
        </p:spPr>
      </p:pic>
    </p:spTree>
    <p:extLst>
      <p:ext uri="{BB962C8B-B14F-4D97-AF65-F5344CB8AC3E}">
        <p14:creationId xmlns:p14="http://schemas.microsoft.com/office/powerpoint/2010/main" val="140003954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Image">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8829" y="1268760"/>
            <a:ext cx="6311523" cy="44969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784390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907704" y="23687"/>
            <a:ext cx="4392488" cy="62246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4256531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2702" y="548680"/>
            <a:ext cx="8028000" cy="936104"/>
          </a:xfrm>
        </p:spPr>
        <p:txBody>
          <a:bodyPr>
            <a:normAutofit/>
          </a:bodyPr>
          <a:lstStyle/>
          <a:p>
            <a:r>
              <a:rPr lang="en-GB" sz="2900" dirty="0" smtClean="0"/>
              <a:t>Dr George Mcgonigle </a:t>
            </a:r>
            <a:br>
              <a:rPr lang="en-GB" sz="2900" dirty="0" smtClean="0"/>
            </a:br>
            <a:r>
              <a:rPr lang="en-GB" sz="2900" dirty="0" smtClean="0"/>
              <a:t>Chief Medical Officer, Stockton Council 1924-1939</a:t>
            </a:r>
            <a:endParaRPr lang="en-GB" sz="2900" dirty="0"/>
          </a:p>
        </p:txBody>
      </p:sp>
      <p:sp>
        <p:nvSpPr>
          <p:cNvPr id="7" name="Content Placeholder 6"/>
          <p:cNvSpPr>
            <a:spLocks noGrp="1"/>
          </p:cNvSpPr>
          <p:nvPr>
            <p:ph idx="1"/>
          </p:nvPr>
        </p:nvSpPr>
        <p:spPr>
          <a:xfrm>
            <a:off x="539552" y="1484784"/>
            <a:ext cx="8280920" cy="4739679"/>
          </a:xfrm>
        </p:spPr>
        <p:txBody>
          <a:bodyPr/>
          <a:lstStyle/>
          <a:p>
            <a:pPr marL="0" indent="0">
              <a:spcBef>
                <a:spcPts val="0"/>
              </a:spcBef>
            </a:pPr>
            <a:endParaRPr lang="en-GB" sz="2000" dirty="0" smtClean="0"/>
          </a:p>
          <a:p>
            <a:pPr marL="0" indent="0">
              <a:spcBef>
                <a:spcPts val="0"/>
              </a:spcBef>
            </a:pPr>
            <a:endParaRPr lang="en-GB" sz="2000" dirty="0" smtClean="0"/>
          </a:p>
          <a:p>
            <a:pPr marL="0" indent="0" algn="ctr">
              <a:spcBef>
                <a:spcPts val="0"/>
              </a:spcBef>
            </a:pPr>
            <a:r>
              <a:rPr lang="en-GB" sz="2000" dirty="0" smtClean="0"/>
              <a:t> </a:t>
            </a:r>
            <a:r>
              <a:rPr lang="en-GB" sz="3200" dirty="0" smtClean="0"/>
              <a:t>“poverty, not ignorance, was the cause of morbidity and mortality amongst the poor and this poverty was not the fault of individual families but of a society that provided inadequate wages and welfare benefits”</a:t>
            </a:r>
            <a:endParaRPr lang="en-GB" sz="3200" dirty="0"/>
          </a:p>
        </p:txBody>
      </p:sp>
    </p:spTree>
    <p:extLst>
      <p:ext uri="{BB962C8B-B14F-4D97-AF65-F5344CB8AC3E}">
        <p14:creationId xmlns:p14="http://schemas.microsoft.com/office/powerpoint/2010/main" val="282811053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2702" y="548680"/>
            <a:ext cx="8028000" cy="936104"/>
          </a:xfrm>
        </p:spPr>
        <p:txBody>
          <a:bodyPr>
            <a:normAutofit/>
          </a:bodyPr>
          <a:lstStyle/>
          <a:p>
            <a:r>
              <a:rPr lang="en-GB" sz="2900" dirty="0" smtClean="0"/>
              <a:t>Summary</a:t>
            </a:r>
            <a:endParaRPr lang="en-GB" sz="2900" dirty="0"/>
          </a:p>
        </p:txBody>
      </p:sp>
      <p:sp>
        <p:nvSpPr>
          <p:cNvPr id="7" name="Content Placeholder 6"/>
          <p:cNvSpPr>
            <a:spLocks noGrp="1"/>
          </p:cNvSpPr>
          <p:nvPr>
            <p:ph idx="1"/>
          </p:nvPr>
        </p:nvSpPr>
        <p:spPr>
          <a:xfrm>
            <a:off x="539552" y="1484784"/>
            <a:ext cx="8280920" cy="4739679"/>
          </a:xfrm>
        </p:spPr>
        <p:txBody>
          <a:bodyPr/>
          <a:lstStyle/>
          <a:p>
            <a:pPr marL="0" indent="0">
              <a:spcBef>
                <a:spcPts val="0"/>
              </a:spcBef>
            </a:pPr>
            <a:endParaRPr lang="en-GB" sz="2000" dirty="0" smtClean="0"/>
          </a:p>
          <a:p>
            <a:pPr>
              <a:spcBef>
                <a:spcPts val="0"/>
              </a:spcBef>
              <a:buFont typeface="Arial" panose="020B0604020202020204" pitchFamily="34" charset="0"/>
              <a:buChar char="•"/>
            </a:pPr>
            <a:r>
              <a:rPr lang="en-GB" sz="2400" dirty="0" smtClean="0"/>
              <a:t>Whilst both are important, focusing upon lifestyle issues and/or equality of access to services</a:t>
            </a:r>
            <a:r>
              <a:rPr lang="en-GB" sz="2400" b="1" u="sng" dirty="0" smtClean="0"/>
              <a:t>, without also closing the wealth gap</a:t>
            </a:r>
            <a:r>
              <a:rPr lang="en-GB" sz="2400" dirty="0" smtClean="0"/>
              <a:t>, will not solve the health inequality problem.</a:t>
            </a:r>
          </a:p>
          <a:p>
            <a:pPr>
              <a:spcBef>
                <a:spcPts val="0"/>
              </a:spcBef>
              <a:buFont typeface="Arial" panose="020B0604020202020204" pitchFamily="34" charset="0"/>
              <a:buChar char="•"/>
            </a:pPr>
            <a:endParaRPr lang="en-GB" sz="2000" dirty="0" smtClean="0"/>
          </a:p>
          <a:p>
            <a:pPr>
              <a:spcBef>
                <a:spcPts val="0"/>
              </a:spcBef>
              <a:buFont typeface="Arial" panose="020B0604020202020204" pitchFamily="34" charset="0"/>
              <a:buChar char="•"/>
            </a:pPr>
            <a:endParaRPr lang="en-GB" sz="2400" dirty="0"/>
          </a:p>
          <a:p>
            <a:pPr>
              <a:spcBef>
                <a:spcPts val="0"/>
              </a:spcBef>
              <a:buFont typeface="Arial" panose="020B0604020202020204" pitchFamily="34" charset="0"/>
              <a:buChar char="•"/>
            </a:pPr>
            <a:r>
              <a:rPr lang="en-GB" sz="2400" dirty="0" smtClean="0"/>
              <a:t>To make progress, we should always ask the question:</a:t>
            </a:r>
            <a:endParaRPr lang="en-GB" sz="2400" dirty="0"/>
          </a:p>
          <a:p>
            <a:pPr marL="0" indent="0">
              <a:spcBef>
                <a:spcPts val="0"/>
              </a:spcBef>
            </a:pPr>
            <a:endParaRPr lang="en-GB" sz="2400" dirty="0"/>
          </a:p>
          <a:p>
            <a:pPr marL="0" indent="0">
              <a:spcBef>
                <a:spcPts val="0"/>
              </a:spcBef>
            </a:pPr>
            <a:r>
              <a:rPr lang="en-GB" sz="2400" dirty="0" smtClean="0"/>
              <a:t>	</a:t>
            </a:r>
            <a:r>
              <a:rPr lang="en-GB" sz="2800" b="1" i="1" dirty="0" smtClean="0"/>
              <a:t>What is the impact of this policy upon 	health inequalities?</a:t>
            </a:r>
          </a:p>
          <a:p>
            <a:pPr>
              <a:spcBef>
                <a:spcPts val="0"/>
              </a:spcBef>
              <a:buFont typeface="Arial" panose="020B0604020202020204" pitchFamily="34" charset="0"/>
              <a:buChar char="•"/>
            </a:pPr>
            <a:endParaRPr lang="en-GB" sz="2400" dirty="0" smtClean="0"/>
          </a:p>
          <a:p>
            <a:pPr>
              <a:spcBef>
                <a:spcPts val="0"/>
              </a:spcBef>
              <a:buFont typeface="Arial" panose="020B0604020202020204" pitchFamily="34" charset="0"/>
              <a:buChar char="•"/>
            </a:pPr>
            <a:endParaRPr lang="en-GB" sz="2000" dirty="0"/>
          </a:p>
        </p:txBody>
      </p:sp>
    </p:spTree>
    <p:extLst>
      <p:ext uri="{BB962C8B-B14F-4D97-AF65-F5344CB8AC3E}">
        <p14:creationId xmlns:p14="http://schemas.microsoft.com/office/powerpoint/2010/main" val="31258946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900" dirty="0" smtClean="0"/>
              <a:t>We have made progress in the North East</a:t>
            </a:r>
            <a:endParaRPr lang="en-GB" sz="2900" dirty="0"/>
          </a:p>
        </p:txBody>
      </p:sp>
      <p:sp>
        <p:nvSpPr>
          <p:cNvPr id="7" name="Content Placeholder 6"/>
          <p:cNvSpPr>
            <a:spLocks noGrp="1"/>
          </p:cNvSpPr>
          <p:nvPr>
            <p:ph idx="1"/>
          </p:nvPr>
        </p:nvSpPr>
        <p:spPr>
          <a:xfrm>
            <a:off x="539552" y="1484784"/>
            <a:ext cx="8280920" cy="4739679"/>
          </a:xfrm>
        </p:spPr>
        <p:txBody>
          <a:bodyPr/>
          <a:lstStyle/>
          <a:p>
            <a:pPr>
              <a:spcBef>
                <a:spcPts val="0"/>
              </a:spcBef>
              <a:buFont typeface="Arial" panose="020B0604020202020204" pitchFamily="34" charset="0"/>
              <a:buChar char="•"/>
            </a:pPr>
            <a:r>
              <a:rPr lang="en-GB" sz="2400" dirty="0" smtClean="0"/>
              <a:t>Teenage pregnancies</a:t>
            </a:r>
          </a:p>
          <a:p>
            <a:pPr>
              <a:spcBef>
                <a:spcPts val="0"/>
              </a:spcBef>
              <a:buFont typeface="Arial" panose="020B0604020202020204" pitchFamily="34" charset="0"/>
              <a:buChar char="•"/>
            </a:pPr>
            <a:endParaRPr lang="en-GB" sz="2400" dirty="0"/>
          </a:p>
          <a:p>
            <a:pPr>
              <a:spcBef>
                <a:spcPts val="0"/>
              </a:spcBef>
              <a:buFont typeface="Arial" panose="020B0604020202020204" pitchFamily="34" charset="0"/>
              <a:buChar char="•"/>
            </a:pPr>
            <a:r>
              <a:rPr lang="en-GB" sz="2400" dirty="0" smtClean="0"/>
              <a:t>Smoking prevalence</a:t>
            </a:r>
          </a:p>
          <a:p>
            <a:pPr>
              <a:spcBef>
                <a:spcPts val="0"/>
              </a:spcBef>
              <a:buFont typeface="Arial" panose="020B0604020202020204" pitchFamily="34" charset="0"/>
              <a:buChar char="•"/>
            </a:pPr>
            <a:endParaRPr lang="en-GB" sz="2400" dirty="0"/>
          </a:p>
          <a:p>
            <a:pPr>
              <a:spcBef>
                <a:spcPts val="0"/>
              </a:spcBef>
              <a:buFont typeface="Arial" panose="020B0604020202020204" pitchFamily="34" charset="0"/>
              <a:buChar char="•"/>
            </a:pPr>
            <a:r>
              <a:rPr lang="en-GB" sz="2400" dirty="0" smtClean="0"/>
              <a:t>Alcohol related harm</a:t>
            </a:r>
          </a:p>
          <a:p>
            <a:pPr>
              <a:spcBef>
                <a:spcPts val="0"/>
              </a:spcBef>
              <a:buFont typeface="Arial" panose="020B0604020202020204" pitchFamily="34" charset="0"/>
              <a:buChar char="•"/>
            </a:pPr>
            <a:endParaRPr lang="en-GB" sz="2400" dirty="0"/>
          </a:p>
          <a:p>
            <a:pPr>
              <a:spcBef>
                <a:spcPts val="0"/>
              </a:spcBef>
              <a:buFont typeface="Arial" panose="020B0604020202020204" pitchFamily="34" charset="0"/>
              <a:buChar char="•"/>
            </a:pPr>
            <a:r>
              <a:rPr lang="en-GB" sz="2400" dirty="0" smtClean="0"/>
              <a:t>Mortality from cardiovascular disease</a:t>
            </a:r>
          </a:p>
          <a:p>
            <a:pPr>
              <a:spcBef>
                <a:spcPts val="0"/>
              </a:spcBef>
              <a:buFont typeface="Arial" panose="020B0604020202020204" pitchFamily="34" charset="0"/>
              <a:buChar char="•"/>
            </a:pPr>
            <a:endParaRPr lang="en-GB" sz="2400" dirty="0"/>
          </a:p>
          <a:p>
            <a:pPr>
              <a:spcBef>
                <a:spcPts val="0"/>
              </a:spcBef>
              <a:buFont typeface="Arial" panose="020B0604020202020204" pitchFamily="34" charset="0"/>
              <a:buChar char="•"/>
            </a:pPr>
            <a:r>
              <a:rPr lang="en-GB" sz="2400" dirty="0" smtClean="0"/>
              <a:t>Better Health at Work</a:t>
            </a:r>
          </a:p>
          <a:p>
            <a:pPr>
              <a:spcBef>
                <a:spcPts val="0"/>
              </a:spcBef>
              <a:buFont typeface="Arial" panose="020B0604020202020204" pitchFamily="34" charset="0"/>
              <a:buChar char="•"/>
            </a:pPr>
            <a:endParaRPr lang="en-GB" sz="2400" dirty="0"/>
          </a:p>
          <a:p>
            <a:pPr>
              <a:spcBef>
                <a:spcPts val="0"/>
              </a:spcBef>
              <a:buFont typeface="Arial" panose="020B0604020202020204" pitchFamily="34" charset="0"/>
              <a:buChar char="•"/>
            </a:pPr>
            <a:r>
              <a:rPr lang="en-GB" sz="2400" dirty="0" smtClean="0"/>
              <a:t>Making Every Contact Count</a:t>
            </a:r>
            <a:endParaRPr lang="en-GB" sz="2400" dirty="0"/>
          </a:p>
          <a:p>
            <a:pPr marL="0" indent="0">
              <a:spcBef>
                <a:spcPts val="0"/>
              </a:spcBef>
            </a:pPr>
            <a:endParaRPr lang="en-GB" sz="2000" dirty="0"/>
          </a:p>
        </p:txBody>
      </p:sp>
    </p:spTree>
    <p:extLst>
      <p:ext uri="{BB962C8B-B14F-4D97-AF65-F5344CB8AC3E}">
        <p14:creationId xmlns:p14="http://schemas.microsoft.com/office/powerpoint/2010/main" val="34886295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800" dirty="0"/>
              <a:t>Inequalities in under 18 conceptions, </a:t>
            </a:r>
            <a:r>
              <a:rPr lang="en-GB" sz="2800" dirty="0" smtClean="0"/>
              <a:t>1998 and 2014</a:t>
            </a:r>
            <a:endParaRPr lang="en-GB" sz="2800" dirty="0"/>
          </a:p>
        </p:txBody>
      </p:sp>
      <p:pic>
        <p:nvPicPr>
          <p:cNvPr id="3074"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187624" y="980729"/>
            <a:ext cx="6716248" cy="48388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1295636" y="5819588"/>
            <a:ext cx="7020780" cy="461665"/>
          </a:xfrm>
          <a:prstGeom prst="rect">
            <a:avLst/>
          </a:prstGeom>
          <a:noFill/>
        </p:spPr>
        <p:txBody>
          <a:bodyPr wrap="square" rtlCol="0">
            <a:spAutoFit/>
          </a:bodyPr>
          <a:lstStyle/>
          <a:p>
            <a:r>
              <a:rPr lang="en-GB" sz="1200" dirty="0" smtClean="0"/>
              <a:t>Source: Public Health England, Public </a:t>
            </a:r>
            <a:r>
              <a:rPr lang="en-GB" sz="1200" dirty="0"/>
              <a:t>H</a:t>
            </a:r>
            <a:r>
              <a:rPr lang="en-GB" sz="1200" dirty="0" smtClean="0"/>
              <a:t>ealth </a:t>
            </a:r>
            <a:r>
              <a:rPr lang="en-GB" sz="1200" dirty="0"/>
              <a:t>O</a:t>
            </a:r>
            <a:r>
              <a:rPr lang="en-GB" sz="1200" dirty="0" smtClean="0"/>
              <a:t>utcomes </a:t>
            </a:r>
            <a:r>
              <a:rPr lang="en-GB" sz="1200" dirty="0"/>
              <a:t>F</a:t>
            </a:r>
            <a:r>
              <a:rPr lang="en-GB" sz="1200" dirty="0" smtClean="0"/>
              <a:t>ramework </a:t>
            </a:r>
            <a:r>
              <a:rPr lang="en-GB" sz="1200" dirty="0"/>
              <a:t>T</a:t>
            </a:r>
            <a:r>
              <a:rPr lang="en-GB" sz="1200" dirty="0" smtClean="0"/>
              <a:t>ool at </a:t>
            </a:r>
            <a:r>
              <a:rPr lang="en-GB" sz="1200" dirty="0" smtClean="0">
                <a:hlinkClick r:id="rId3"/>
              </a:rPr>
              <a:t>www.phoutcomes.info</a:t>
            </a:r>
            <a:r>
              <a:rPr lang="en-GB" sz="1200" dirty="0" smtClean="0"/>
              <a:t>, rates are per 1,000 females 15-17 years of age</a:t>
            </a:r>
            <a:endParaRPr lang="en-GB" sz="1200" dirty="0"/>
          </a:p>
        </p:txBody>
      </p:sp>
    </p:spTree>
    <p:extLst>
      <p:ext uri="{BB962C8B-B14F-4D97-AF65-F5344CB8AC3E}">
        <p14:creationId xmlns:p14="http://schemas.microsoft.com/office/powerpoint/2010/main" val="85572951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p:nvPr/>
        </p:nvPicPr>
        <p:blipFill>
          <a:blip r:embed="rId3" cstate="print"/>
          <a:srcRect/>
          <a:stretch>
            <a:fillRect/>
          </a:stretch>
        </p:blipFill>
        <p:spPr bwMode="auto">
          <a:xfrm>
            <a:off x="611560" y="1628800"/>
            <a:ext cx="7272807" cy="4032448"/>
          </a:xfrm>
          <a:prstGeom prst="rect">
            <a:avLst/>
          </a:prstGeom>
          <a:noFill/>
          <a:ln w="9525">
            <a:noFill/>
            <a:miter lim="800000"/>
            <a:headEnd/>
            <a:tailEnd/>
          </a:ln>
        </p:spPr>
      </p:pic>
      <p:sp>
        <p:nvSpPr>
          <p:cNvPr id="4" name="Title 1"/>
          <p:cNvSpPr txBox="1">
            <a:spLocks/>
          </p:cNvSpPr>
          <p:nvPr/>
        </p:nvSpPr>
        <p:spPr bwMode="auto">
          <a:xfrm>
            <a:off x="457200" y="493031"/>
            <a:ext cx="822960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defRPr sz="20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r>
              <a:rPr lang="en-GB" sz="2900" b="1" kern="0" dirty="0" smtClean="0">
                <a:solidFill>
                  <a:srgbClr val="00AE9E"/>
                </a:solidFill>
                <a:latin typeface="Calibri" panose="020F0502020204030204" pitchFamily="34" charset="0"/>
                <a:cs typeface="Calibri" panose="020F0502020204030204" pitchFamily="34" charset="0"/>
              </a:rPr>
              <a:t>A Fresh Exemplar</a:t>
            </a:r>
            <a:endParaRPr lang="en-GB" sz="2900" b="1" kern="0" dirty="0">
              <a:solidFill>
                <a:srgbClr val="00AE9E"/>
              </a:solidFill>
              <a:latin typeface="Calibri" panose="020F0502020204030204" pitchFamily="34" charset="0"/>
              <a:cs typeface="Calibri" panose="020F0502020204030204" pitchFamily="34" charset="0"/>
            </a:endParaRPr>
          </a:p>
        </p:txBody>
      </p:sp>
      <p:sp>
        <p:nvSpPr>
          <p:cNvPr id="6" name="Content Placeholder 2"/>
          <p:cNvSpPr>
            <a:spLocks noGrp="1"/>
          </p:cNvSpPr>
          <p:nvPr>
            <p:ph idx="4294967295"/>
          </p:nvPr>
        </p:nvSpPr>
        <p:spPr>
          <a:xfrm>
            <a:off x="1043608" y="5661248"/>
            <a:ext cx="8229600" cy="1196752"/>
          </a:xfrm>
          <a:prstGeom prst="rect">
            <a:avLst/>
          </a:prstGeom>
        </p:spPr>
        <p:txBody>
          <a:bodyPr>
            <a:normAutofit lnSpcReduction="10000"/>
          </a:bodyPr>
          <a:lstStyle/>
          <a:p>
            <a:pPr marL="0" indent="0">
              <a:buNone/>
            </a:pPr>
            <a:r>
              <a:rPr lang="en-US" sz="2000" b="1" dirty="0">
                <a:latin typeface="Calibri" panose="020F0502020204030204" pitchFamily="34" charset="0"/>
                <a:cs typeface="Calibri" panose="020F0502020204030204" pitchFamily="34" charset="0"/>
              </a:rPr>
              <a:t>Smoking has declined by more than a third from 2005 to 2014, with the biggest decline of any region in England as shown below</a:t>
            </a:r>
            <a:r>
              <a:rPr lang="en-US" sz="2000" dirty="0">
                <a:latin typeface="Calibri" panose="020F0502020204030204" pitchFamily="34" charset="0"/>
                <a:cs typeface="Calibri" panose="020F0502020204030204" pitchFamily="34" charset="0"/>
              </a:rPr>
              <a:t>. From 1 in 3 adults regularly smoking in 2005, it is now down to 1 in 5 (19.9%).  This is 165,000 fewer smokers.</a:t>
            </a:r>
            <a:endParaRPr lang="en-GB" sz="2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663244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611560" y="638175"/>
            <a:ext cx="8160965" cy="1143000"/>
          </a:xfrm>
        </p:spPr>
        <p:txBody>
          <a:bodyPr>
            <a:normAutofit/>
          </a:bodyPr>
          <a:lstStyle/>
          <a:p>
            <a:pPr eaLnBrk="1" hangingPunct="1"/>
            <a:r>
              <a:rPr lang="en-GB" altLang="en-US" sz="2900" dirty="0" smtClean="0">
                <a:latin typeface="+mj-lt"/>
                <a:ea typeface="Arial Black" pitchFamily="34" charset="0"/>
                <a:cs typeface="Arial Black" pitchFamily="34" charset="0"/>
              </a:rPr>
              <a:t>Hospital Admissions by Region</a:t>
            </a:r>
          </a:p>
        </p:txBody>
      </p:sp>
      <p:graphicFrame>
        <p:nvGraphicFramePr>
          <p:cNvPr id="4" name="Content Placeholder 3"/>
          <p:cNvGraphicFramePr>
            <a:graphicFrameLocks noGrp="1"/>
          </p:cNvGraphicFramePr>
          <p:nvPr>
            <p:ph idx="1"/>
          </p:nvPr>
        </p:nvGraphicFramePr>
        <p:xfrm>
          <a:off x="1547813" y="1844675"/>
          <a:ext cx="6192837" cy="4023008"/>
        </p:xfrm>
        <a:graphic>
          <a:graphicData uri="http://schemas.openxmlformats.org/drawingml/2006/table">
            <a:tbl>
              <a:tblPr firstRow="1" bandRow="1">
                <a:tableStyleId>{5C22544A-7EE6-4342-B048-85BDC9FD1C3A}</a:tableStyleId>
              </a:tblPr>
              <a:tblGrid>
                <a:gridCol w="4204853"/>
                <a:gridCol w="1987984"/>
              </a:tblGrid>
              <a:tr h="365702">
                <a:tc>
                  <a:txBody>
                    <a:bodyPr/>
                    <a:lstStyle/>
                    <a:p>
                      <a:pPr algn="ctr"/>
                      <a:r>
                        <a:rPr lang="en-GB" sz="1800" dirty="0" smtClean="0"/>
                        <a:t>Area</a:t>
                      </a:r>
                      <a:endParaRPr lang="en-GB" sz="1800" dirty="0"/>
                    </a:p>
                  </a:txBody>
                  <a:tcPr marL="91442" marR="91442" marT="45704" marB="45704"/>
                </a:tc>
                <a:tc>
                  <a:txBody>
                    <a:bodyPr/>
                    <a:lstStyle/>
                    <a:p>
                      <a:r>
                        <a:rPr lang="en-GB" sz="1800" dirty="0" smtClean="0"/>
                        <a:t>2011/12-2014/15</a:t>
                      </a:r>
                      <a:endParaRPr lang="en-GB" sz="1800" dirty="0"/>
                    </a:p>
                  </a:txBody>
                  <a:tcPr marL="91442" marR="91442" marT="45704" marB="45704"/>
                </a:tc>
              </a:tr>
              <a:tr h="365702">
                <a:tc>
                  <a:txBody>
                    <a:bodyPr/>
                    <a:lstStyle/>
                    <a:p>
                      <a:r>
                        <a:rPr lang="en-GB" sz="1800" dirty="0" smtClean="0"/>
                        <a:t>North East</a:t>
                      </a:r>
                      <a:endParaRPr lang="en-GB" sz="1800" dirty="0"/>
                    </a:p>
                  </a:txBody>
                  <a:tcPr marL="91442" marR="91442" marT="45704" marB="45704"/>
                </a:tc>
                <a:tc>
                  <a:txBody>
                    <a:bodyPr/>
                    <a:lstStyle/>
                    <a:p>
                      <a:pPr algn="r"/>
                      <a:r>
                        <a:rPr lang="en-GB" sz="1800" dirty="0" smtClean="0"/>
                        <a:t>-5.1%</a:t>
                      </a:r>
                      <a:endParaRPr lang="en-GB" sz="1800" dirty="0"/>
                    </a:p>
                  </a:txBody>
                  <a:tcPr marL="91442" marR="91442" marT="45704" marB="45704"/>
                </a:tc>
              </a:tr>
              <a:tr h="365702">
                <a:tc>
                  <a:txBody>
                    <a:bodyPr/>
                    <a:lstStyle/>
                    <a:p>
                      <a:r>
                        <a:rPr lang="en-GB" sz="1800" dirty="0" smtClean="0"/>
                        <a:t>North West</a:t>
                      </a:r>
                      <a:endParaRPr lang="en-GB" sz="1800" dirty="0"/>
                    </a:p>
                  </a:txBody>
                  <a:tcPr marL="91442" marR="91442" marT="45704" marB="45704"/>
                </a:tc>
                <a:tc>
                  <a:txBody>
                    <a:bodyPr/>
                    <a:lstStyle/>
                    <a:p>
                      <a:pPr algn="r"/>
                      <a:r>
                        <a:rPr lang="en-GB" sz="1800" dirty="0" smtClean="0"/>
                        <a:t>6.1%</a:t>
                      </a:r>
                      <a:endParaRPr lang="en-GB" sz="1800" dirty="0"/>
                    </a:p>
                  </a:txBody>
                  <a:tcPr marL="91442" marR="91442" marT="45704" marB="45704"/>
                </a:tc>
              </a:tr>
              <a:tr h="365702">
                <a:tc>
                  <a:txBody>
                    <a:bodyPr/>
                    <a:lstStyle/>
                    <a:p>
                      <a:r>
                        <a:rPr lang="en-GB" sz="1800" dirty="0" smtClean="0"/>
                        <a:t>Yorkshire &amp; Humber</a:t>
                      </a:r>
                      <a:endParaRPr lang="en-GB" sz="1800" dirty="0"/>
                    </a:p>
                  </a:txBody>
                  <a:tcPr marL="91442" marR="91442" marT="45704" marB="45704"/>
                </a:tc>
                <a:tc>
                  <a:txBody>
                    <a:bodyPr/>
                    <a:lstStyle/>
                    <a:p>
                      <a:pPr algn="r"/>
                      <a:r>
                        <a:rPr lang="en-GB" sz="1800" dirty="0" smtClean="0"/>
                        <a:t>9.6%</a:t>
                      </a:r>
                      <a:endParaRPr lang="en-GB" sz="1800" dirty="0"/>
                    </a:p>
                  </a:txBody>
                  <a:tcPr marL="91442" marR="91442" marT="45704" marB="45704"/>
                </a:tc>
              </a:tr>
              <a:tr h="365702">
                <a:tc>
                  <a:txBody>
                    <a:bodyPr/>
                    <a:lstStyle/>
                    <a:p>
                      <a:r>
                        <a:rPr lang="en-GB" sz="1800" dirty="0" smtClean="0"/>
                        <a:t>East Midlands</a:t>
                      </a:r>
                      <a:endParaRPr lang="en-GB" sz="1800" dirty="0"/>
                    </a:p>
                  </a:txBody>
                  <a:tcPr marL="91442" marR="91442" marT="45704" marB="45704"/>
                </a:tc>
                <a:tc>
                  <a:txBody>
                    <a:bodyPr/>
                    <a:lstStyle/>
                    <a:p>
                      <a:pPr algn="r"/>
                      <a:r>
                        <a:rPr lang="en-GB" sz="1800" dirty="0" smtClean="0"/>
                        <a:t>8.4%</a:t>
                      </a:r>
                      <a:endParaRPr lang="en-GB" sz="1800" dirty="0"/>
                    </a:p>
                  </a:txBody>
                  <a:tcPr marL="91442" marR="91442" marT="45704" marB="45704"/>
                </a:tc>
              </a:tr>
              <a:tr h="365702">
                <a:tc>
                  <a:txBody>
                    <a:bodyPr/>
                    <a:lstStyle/>
                    <a:p>
                      <a:r>
                        <a:rPr lang="en-GB" sz="1800" dirty="0" smtClean="0"/>
                        <a:t>West Midlands</a:t>
                      </a:r>
                      <a:endParaRPr lang="en-GB" sz="1800" dirty="0"/>
                    </a:p>
                  </a:txBody>
                  <a:tcPr marL="91442" marR="91442" marT="45704" marB="45704"/>
                </a:tc>
                <a:tc>
                  <a:txBody>
                    <a:bodyPr/>
                    <a:lstStyle/>
                    <a:p>
                      <a:pPr algn="r"/>
                      <a:r>
                        <a:rPr lang="en-GB" sz="1800" dirty="0" smtClean="0"/>
                        <a:t>9.3%</a:t>
                      </a:r>
                      <a:endParaRPr lang="en-GB" sz="1800" dirty="0"/>
                    </a:p>
                  </a:txBody>
                  <a:tcPr marL="91442" marR="91442" marT="45704" marB="45704"/>
                </a:tc>
              </a:tr>
              <a:tr h="365702">
                <a:tc>
                  <a:txBody>
                    <a:bodyPr/>
                    <a:lstStyle/>
                    <a:p>
                      <a:r>
                        <a:rPr lang="en-GB" sz="1800" dirty="0" smtClean="0"/>
                        <a:t>East of England</a:t>
                      </a:r>
                      <a:endParaRPr lang="en-GB" sz="1800" dirty="0"/>
                    </a:p>
                  </a:txBody>
                  <a:tcPr marL="91442" marR="91442" marT="45704" marB="45704"/>
                </a:tc>
                <a:tc>
                  <a:txBody>
                    <a:bodyPr/>
                    <a:lstStyle/>
                    <a:p>
                      <a:pPr algn="r"/>
                      <a:r>
                        <a:rPr lang="en-GB" sz="1800" dirty="0" smtClean="0"/>
                        <a:t>6.5%</a:t>
                      </a:r>
                      <a:endParaRPr lang="en-GB" sz="1800" dirty="0"/>
                    </a:p>
                  </a:txBody>
                  <a:tcPr marL="91442" marR="91442" marT="45704" marB="45704"/>
                </a:tc>
              </a:tr>
              <a:tr h="365702">
                <a:tc>
                  <a:txBody>
                    <a:bodyPr/>
                    <a:lstStyle/>
                    <a:p>
                      <a:r>
                        <a:rPr lang="en-GB" sz="1800" dirty="0" smtClean="0"/>
                        <a:t>London </a:t>
                      </a:r>
                      <a:endParaRPr lang="en-GB" sz="1800" dirty="0"/>
                    </a:p>
                  </a:txBody>
                  <a:tcPr marL="91442" marR="91442" marT="45704" marB="45704"/>
                </a:tc>
                <a:tc>
                  <a:txBody>
                    <a:bodyPr/>
                    <a:lstStyle/>
                    <a:p>
                      <a:pPr algn="r"/>
                      <a:r>
                        <a:rPr lang="en-GB" sz="1800" dirty="0" smtClean="0"/>
                        <a:t>4.2%</a:t>
                      </a:r>
                      <a:endParaRPr lang="en-GB" sz="1800" dirty="0"/>
                    </a:p>
                  </a:txBody>
                  <a:tcPr marL="91442" marR="91442" marT="45704" marB="45704"/>
                </a:tc>
              </a:tr>
              <a:tr h="365702">
                <a:tc>
                  <a:txBody>
                    <a:bodyPr/>
                    <a:lstStyle/>
                    <a:p>
                      <a:r>
                        <a:rPr lang="en-GB" sz="1800" dirty="0" smtClean="0"/>
                        <a:t>South East</a:t>
                      </a:r>
                      <a:endParaRPr lang="en-GB" sz="1800" dirty="0"/>
                    </a:p>
                  </a:txBody>
                  <a:tcPr marL="91442" marR="91442" marT="45704" marB="45704"/>
                </a:tc>
                <a:tc>
                  <a:txBody>
                    <a:bodyPr/>
                    <a:lstStyle/>
                    <a:p>
                      <a:pPr algn="r"/>
                      <a:r>
                        <a:rPr lang="en-GB" sz="1800" dirty="0" smtClean="0"/>
                        <a:t>6.1%</a:t>
                      </a:r>
                      <a:endParaRPr lang="en-GB" sz="1800" dirty="0"/>
                    </a:p>
                  </a:txBody>
                  <a:tcPr marL="91442" marR="91442" marT="45704" marB="45704"/>
                </a:tc>
              </a:tr>
              <a:tr h="365702">
                <a:tc>
                  <a:txBody>
                    <a:bodyPr/>
                    <a:lstStyle/>
                    <a:p>
                      <a:r>
                        <a:rPr lang="en-GB" sz="1800" dirty="0" smtClean="0"/>
                        <a:t>South West</a:t>
                      </a:r>
                      <a:endParaRPr lang="en-GB" sz="1800" dirty="0"/>
                    </a:p>
                  </a:txBody>
                  <a:tcPr marL="91442" marR="91442" marT="45704" marB="45704"/>
                </a:tc>
                <a:tc>
                  <a:txBody>
                    <a:bodyPr/>
                    <a:lstStyle/>
                    <a:p>
                      <a:pPr algn="r"/>
                      <a:r>
                        <a:rPr lang="en-GB" sz="1800" dirty="0" smtClean="0"/>
                        <a:t>4.7%</a:t>
                      </a:r>
                      <a:endParaRPr lang="en-GB" sz="1800" dirty="0"/>
                    </a:p>
                  </a:txBody>
                  <a:tcPr marL="91442" marR="91442" marT="45704" marB="45704"/>
                </a:tc>
              </a:tr>
              <a:tr h="365702">
                <a:tc>
                  <a:txBody>
                    <a:bodyPr/>
                    <a:lstStyle/>
                    <a:p>
                      <a:r>
                        <a:rPr lang="en-GB" sz="1800" b="1" dirty="0" smtClean="0"/>
                        <a:t>England</a:t>
                      </a:r>
                      <a:endParaRPr lang="en-GB" sz="1800" b="1" dirty="0"/>
                    </a:p>
                  </a:txBody>
                  <a:tcPr marL="91442" marR="91442" marT="45704" marB="45704"/>
                </a:tc>
                <a:tc>
                  <a:txBody>
                    <a:bodyPr/>
                    <a:lstStyle/>
                    <a:p>
                      <a:pPr algn="r"/>
                      <a:r>
                        <a:rPr lang="en-GB" sz="1800" dirty="0" smtClean="0"/>
                        <a:t>5.8%</a:t>
                      </a:r>
                      <a:endParaRPr lang="en-GB" sz="1800" dirty="0"/>
                    </a:p>
                  </a:txBody>
                  <a:tcPr marL="91442" marR="91442" marT="45704" marB="45704"/>
                </a:tc>
              </a:tr>
            </a:tbl>
          </a:graphicData>
        </a:graphic>
      </p:graphicFrame>
    </p:spTree>
    <p:extLst>
      <p:ext uri="{BB962C8B-B14F-4D97-AF65-F5344CB8AC3E}">
        <p14:creationId xmlns:p14="http://schemas.microsoft.com/office/powerpoint/2010/main" val="330903142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476672"/>
            <a:ext cx="8411190" cy="648072"/>
          </a:xfrm>
        </p:spPr>
        <p:txBody>
          <a:bodyPr>
            <a:noAutofit/>
          </a:bodyPr>
          <a:lstStyle/>
          <a:p>
            <a:r>
              <a:rPr lang="en-GB" sz="2900" dirty="0" smtClean="0"/>
              <a:t>Alcohol and its impact </a:t>
            </a:r>
            <a:r>
              <a:rPr lang="en-GB" sz="2900" dirty="0"/>
              <a:t>on health </a:t>
            </a:r>
            <a:r>
              <a:rPr lang="en-GB" sz="2900" dirty="0" smtClean="0"/>
              <a:t>inequalities: continued </a:t>
            </a:r>
            <a:endParaRPr lang="en-GB" sz="2900" dirty="0"/>
          </a:p>
        </p:txBody>
      </p:sp>
      <p:pic>
        <p:nvPicPr>
          <p:cNvPr id="2050" name="Picture 2"/>
          <p:cNvPicPr>
            <a:picLocks noGrp="1" noChangeAspect="1" noChangeArrowheads="1"/>
          </p:cNvPicPr>
          <p:nvPr>
            <p:ph idx="1"/>
          </p:nvPr>
        </p:nvPicPr>
        <p:blipFill>
          <a:blip r:embed="rId3" cstate="email">
            <a:extLst>
              <a:ext uri="{28A0092B-C50C-407E-A947-70E740481C1C}">
                <a14:useLocalDpi xmlns:a14="http://schemas.microsoft.com/office/drawing/2010/main" val="0"/>
              </a:ext>
            </a:extLst>
          </a:blip>
          <a:srcRect/>
          <a:stretch>
            <a:fillRect/>
          </a:stretch>
        </p:blipFill>
        <p:spPr bwMode="auto">
          <a:xfrm>
            <a:off x="755576" y="1353021"/>
            <a:ext cx="7278209" cy="4740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6274235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noGrp="1"/>
          </p:cNvGraphicFramePr>
          <p:nvPr>
            <p:extLst>
              <p:ext uri="{D42A27DB-BD31-4B8C-83A1-F6EECF244321}">
                <p14:modId xmlns:p14="http://schemas.microsoft.com/office/powerpoint/2010/main" val="1027682637"/>
              </p:ext>
            </p:extLst>
          </p:nvPr>
        </p:nvGraphicFramePr>
        <p:xfrm>
          <a:off x="-80010" y="388620"/>
          <a:ext cx="9304020" cy="608076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6949261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8313" y="2636912"/>
            <a:ext cx="8261350" cy="3312368"/>
          </a:xfrm>
        </p:spPr>
        <p:txBody>
          <a:bodyPr/>
          <a:lstStyle/>
          <a:p>
            <a:pPr marL="285750" indent="-285750">
              <a:buFont typeface="Arial" pitchFamily="34" charset="0"/>
              <a:buChar char="•"/>
              <a:defRPr/>
            </a:pPr>
            <a:endParaRPr lang="en-GB" dirty="0"/>
          </a:p>
          <a:p>
            <a:pPr marL="285750" indent="-285750">
              <a:buFont typeface="Arial" pitchFamily="34" charset="0"/>
              <a:buChar char="•"/>
              <a:defRPr/>
            </a:pPr>
            <a:endParaRPr lang="en-GB" dirty="0" smtClean="0"/>
          </a:p>
          <a:p>
            <a:pPr marL="0" indent="0">
              <a:buFont typeface="Arial" pitchFamily="84" charset="0"/>
              <a:buNone/>
              <a:defRPr/>
            </a:pPr>
            <a:endParaRPr lang="en-GB" dirty="0"/>
          </a:p>
          <a:p>
            <a:pPr marL="0" indent="0">
              <a:buFont typeface="Arial" pitchFamily="84" charset="0"/>
              <a:buNone/>
              <a:defRPr/>
            </a:pPr>
            <a:endParaRPr lang="en-GB" dirty="0" smtClean="0"/>
          </a:p>
          <a:p>
            <a:pPr marL="0" indent="0">
              <a:buFont typeface="Arial" pitchFamily="84" charset="0"/>
              <a:buNone/>
              <a:defRPr/>
            </a:pPr>
            <a:endParaRPr lang="en-GB" dirty="0"/>
          </a:p>
          <a:p>
            <a:pPr marL="0" indent="0">
              <a:buFont typeface="Arial" pitchFamily="84" charset="0"/>
              <a:buNone/>
              <a:defRPr/>
            </a:pPr>
            <a:endParaRPr lang="en-GB" dirty="0"/>
          </a:p>
          <a:p>
            <a:pPr marL="0" indent="0">
              <a:buFont typeface="Arial" pitchFamily="84" charset="0"/>
              <a:buNone/>
              <a:defRPr/>
            </a:pPr>
            <a:endParaRPr lang="en-GB" dirty="0"/>
          </a:p>
          <a:p>
            <a:pPr>
              <a:buFont typeface="Arial" pitchFamily="84" charset="0"/>
              <a:buNone/>
              <a:defRPr/>
            </a:pPr>
            <a:endParaRPr lang="en-GB" dirty="0"/>
          </a:p>
        </p:txBody>
      </p:sp>
      <p:pic>
        <p:nvPicPr>
          <p:cNvPr id="11" name="Picture 10"/>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195736" y="548680"/>
            <a:ext cx="4104456" cy="1449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549077" y="2420888"/>
            <a:ext cx="8280920" cy="2923877"/>
          </a:xfrm>
          <a:prstGeom prst="rect">
            <a:avLst/>
          </a:prstGeom>
          <a:noFill/>
        </p:spPr>
        <p:txBody>
          <a:bodyPr wrap="square" rtlCol="0">
            <a:spAutoFit/>
          </a:bodyPr>
          <a:lstStyle/>
          <a:p>
            <a:pPr marL="342900" indent="-342900">
              <a:buFont typeface="Arial" panose="020B0604020202020204" pitchFamily="34" charset="0"/>
              <a:buChar char="•"/>
            </a:pPr>
            <a:r>
              <a:rPr lang="en-GB" altLang="en-US" sz="2000" dirty="0"/>
              <a:t>An evidence-based, effective mechanism for engaging with all sectors and size of </a:t>
            </a:r>
            <a:r>
              <a:rPr lang="en-GB" altLang="en-US" sz="2000" dirty="0" smtClean="0"/>
              <a:t>employers</a:t>
            </a:r>
          </a:p>
          <a:p>
            <a:pPr marL="342900" indent="-342900">
              <a:buFont typeface="Arial" panose="020B0604020202020204" pitchFamily="34" charset="0"/>
              <a:buChar char="•"/>
            </a:pPr>
            <a:endParaRPr lang="en-GB" altLang="en-US" sz="2000" dirty="0" smtClean="0"/>
          </a:p>
          <a:p>
            <a:pPr marL="342900" indent="-342900">
              <a:buFont typeface="Arial" panose="020B0604020202020204" pitchFamily="34" charset="0"/>
              <a:buChar char="•"/>
            </a:pPr>
            <a:r>
              <a:rPr lang="en-GB" altLang="en-US" sz="2000" dirty="0" smtClean="0"/>
              <a:t>More than 320 workplaces participated in 2016 with a potential reach of around 200,000 employees</a:t>
            </a:r>
          </a:p>
          <a:p>
            <a:pPr marL="342900" indent="-342900">
              <a:buFont typeface="Arial" panose="020B0604020202020204" pitchFamily="34" charset="0"/>
              <a:buChar char="•"/>
            </a:pPr>
            <a:endParaRPr lang="en-GB" altLang="en-US" sz="2000" dirty="0"/>
          </a:p>
          <a:p>
            <a:pPr marL="342900" indent="-342900">
              <a:buFont typeface="Arial" panose="020B0604020202020204" pitchFamily="34" charset="0"/>
              <a:buChar char="•"/>
            </a:pPr>
            <a:r>
              <a:rPr lang="en-GB" altLang="en-US" sz="2000" dirty="0" smtClean="0"/>
              <a:t>Demonstrable </a:t>
            </a:r>
            <a:r>
              <a:rPr lang="en-GB" altLang="en-US" sz="2000" dirty="0"/>
              <a:t>success in achieving benefits for employers and employees which impact positively on the North East economy</a:t>
            </a:r>
          </a:p>
          <a:p>
            <a:endParaRPr lang="en-GB" dirty="0"/>
          </a:p>
        </p:txBody>
      </p:sp>
    </p:spTree>
    <p:extLst>
      <p:ext uri="{BB962C8B-B14F-4D97-AF65-F5344CB8AC3E}">
        <p14:creationId xmlns:p14="http://schemas.microsoft.com/office/powerpoint/2010/main" val="71734841"/>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Custom 3">
      <a:dk1>
        <a:sysClr val="windowText" lastClr="000000"/>
      </a:dk1>
      <a:lt1>
        <a:sysClr val="window" lastClr="FFFFFF"/>
      </a:lt1>
      <a:dk2>
        <a:srgbClr val="009966"/>
      </a:dk2>
      <a:lt2>
        <a:srgbClr val="98002E"/>
      </a:lt2>
      <a:accent1>
        <a:srgbClr val="11175E"/>
      </a:accent1>
      <a:accent2>
        <a:srgbClr val="D8B5A3"/>
      </a:accent2>
      <a:accent3>
        <a:srgbClr val="F9A25E"/>
      </a:accent3>
      <a:accent4>
        <a:srgbClr val="EEB111"/>
      </a:accent4>
      <a:accent5>
        <a:srgbClr val="00B274"/>
      </a:accent5>
      <a:accent6>
        <a:srgbClr val="A7A9AC"/>
      </a:accent6>
      <a:hlink>
        <a:srgbClr val="00AE9E"/>
      </a:hlink>
      <a:folHlink>
        <a:srgbClr val="00AE9E"/>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55547DEF730D74EA5543201242B40D3" ma:contentTypeVersion="2" ma:contentTypeDescription="Create a new document." ma:contentTypeScope="" ma:versionID="90abed70ebe52a91dc341b84b028ecb3">
  <xsd:schema xmlns:xsd="http://www.w3.org/2001/XMLSchema" xmlns:xs="http://www.w3.org/2001/XMLSchema" xmlns:p="http://schemas.microsoft.com/office/2006/metadata/properties" xmlns:ns1="http://schemas.microsoft.com/sharepoint/v3" targetNamespace="http://schemas.microsoft.com/office/2006/metadata/properties" ma:root="true" ma:fieldsID="814c3b335b53ce6b9a41890f168eae54"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internalName="PublishingStartDate">
      <xsd:simpleType>
        <xsd:restriction base="dms:Unknown"/>
      </xsd:simpleType>
    </xsd:element>
    <xsd:element name="PublishingExpirationDate" ma:index="9" nillable="true" ma:displayName="Scheduling End Dat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A73A3368-B182-4508-B0AD-8C48CC961B3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D92F07B-CA65-4545-9761-5CBD70570C6C}">
  <ds:schemaRefs>
    <ds:schemaRef ds:uri="http://schemas.microsoft.com/sharepoint/v3/contenttype/forms"/>
  </ds:schemaRefs>
</ds:datastoreItem>
</file>

<file path=customXml/itemProps3.xml><?xml version="1.0" encoding="utf-8"?>
<ds:datastoreItem xmlns:ds="http://schemas.openxmlformats.org/officeDocument/2006/customXml" ds:itemID="{E21BA55E-5A15-436E-A8C3-DCB566ECEBCE}">
  <ds:schemaRefs>
    <ds:schemaRef ds:uri="http://purl.org/dc/elements/1.1/"/>
    <ds:schemaRef ds:uri="http://schemas.openxmlformats.org/package/2006/metadata/core-properties"/>
    <ds:schemaRef ds:uri="http://schemas.microsoft.com/office/2006/metadata/properties"/>
    <ds:schemaRef ds:uri="http://purl.org/dc/dcmitype/"/>
    <ds:schemaRef ds:uri="http://schemas.microsoft.com/sharepoint/v3"/>
    <ds:schemaRef ds:uri="http://schemas.microsoft.com/office/2006/documentManagement/types"/>
    <ds:schemaRef ds:uri="http://www.w3.org/XML/1998/namespace"/>
    <ds:schemaRef ds:uri="http://schemas.microsoft.com/office/infopath/2007/PartnerControls"/>
    <ds:schemaRef ds:uri="http://purl.org/dc/terms/"/>
  </ds:schemaRefs>
</ds:datastoreItem>
</file>

<file path=docProps/app.xml><?xml version="1.0" encoding="utf-8"?>
<Properties xmlns="http://schemas.openxmlformats.org/officeDocument/2006/extended-properties" xmlns:vt="http://schemas.openxmlformats.org/officeDocument/2006/docPropsVTypes">
  <Template/>
  <TotalTime>10128</TotalTime>
  <Words>1560</Words>
  <Application>Microsoft Office PowerPoint</Application>
  <PresentationFormat>On-screen Show (4:3)</PresentationFormat>
  <Paragraphs>170</Paragraphs>
  <Slides>24</Slides>
  <Notes>14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24</vt:i4>
      </vt:variant>
    </vt:vector>
  </HeadingPairs>
  <TitlesOfParts>
    <vt:vector size="32" baseType="lpstr">
      <vt:lpstr>ＭＳ Ｐゴシック</vt:lpstr>
      <vt:lpstr>Arial</vt:lpstr>
      <vt:lpstr>Arial Black</vt:lpstr>
      <vt:lpstr>Calibri</vt:lpstr>
      <vt:lpstr>Times</vt:lpstr>
      <vt:lpstr>Wingdings</vt:lpstr>
      <vt:lpstr>ヒラギノ角ゴ Pro W3</vt:lpstr>
      <vt:lpstr>1_Office Theme</vt:lpstr>
      <vt:lpstr>Health Inequalities, Devolution and the North East  Professor Peter Kelly Centre Director  - Public Health England North East  Fuse Quarterly Research Meeting   Equal North: how can we reduce health inequalities in the North?  12 January 2017  </vt:lpstr>
      <vt:lpstr>Health inequalities </vt:lpstr>
      <vt:lpstr>We have made progress in the North East</vt:lpstr>
      <vt:lpstr>Inequalities in under 18 conceptions, 1998 and 2014</vt:lpstr>
      <vt:lpstr>PowerPoint Presentation</vt:lpstr>
      <vt:lpstr>Hospital Admissions by Region</vt:lpstr>
      <vt:lpstr>Alcohol and its impact on health inequalities: continued </vt:lpstr>
      <vt:lpstr>PowerPoint Presentation</vt:lpstr>
      <vt:lpstr>PowerPoint Presentation</vt:lpstr>
      <vt:lpstr>Making Every Contact Count (MECC)</vt:lpstr>
      <vt:lpstr>Health inequalities </vt:lpstr>
      <vt:lpstr>PowerPoint Presentation</vt:lpstr>
      <vt:lpstr>PowerPoint Presentation</vt:lpstr>
      <vt:lpstr>Overview</vt:lpstr>
      <vt:lpstr>Life expectancy at birth by deprivation decile</vt:lpstr>
      <vt:lpstr>Age-standardised mortality rates for all deaths per 100,000 population, 2012-14 </vt:lpstr>
      <vt:lpstr>Age-specific crude mortality rates for most and least deprived deciles in three local authorities for males per 1,000 population, 2012-14 </vt:lpstr>
      <vt:lpstr>North East Commission for Health and Social Care Integration</vt:lpstr>
      <vt:lpstr>Health and Wealth – Closing the gap in the North East</vt:lpstr>
      <vt:lpstr>Health and Wealth – 10 recommendations</vt:lpstr>
      <vt:lpstr>PowerPoint Presentation</vt:lpstr>
      <vt:lpstr>PowerPoint Presentation</vt:lpstr>
      <vt:lpstr>Dr George Mcgonigle  Chief Medical Officer, Stockton Council 1924-1939</vt:lpstr>
      <vt:lpstr>Summary</vt:lpstr>
    </vt:vector>
  </TitlesOfParts>
  <Company>Cabinet Office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Presentation-standard</dc:title>
  <dc:creator>Anjna Mistry</dc:creator>
  <cp:lastModifiedBy>Terry Lisle</cp:lastModifiedBy>
  <cp:revision>692</cp:revision>
  <dcterms:created xsi:type="dcterms:W3CDTF">2012-10-10T09:02:29Z</dcterms:created>
  <dcterms:modified xsi:type="dcterms:W3CDTF">2017-01-11T16:13:16Z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0x010100855547DEF730D74EA5543201242B40D3</vt:lpwstr>
  </property>
</Properties>
</file>